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57" r:id="rId3"/>
    <p:sldId id="274" r:id="rId4"/>
    <p:sldId id="259" r:id="rId5"/>
    <p:sldId id="273" r:id="rId6"/>
    <p:sldId id="258" r:id="rId7"/>
    <p:sldId id="271" r:id="rId8"/>
    <p:sldId id="277" r:id="rId9"/>
    <p:sldId id="278" r:id="rId10"/>
    <p:sldId id="260" r:id="rId11"/>
    <p:sldId id="261" r:id="rId12"/>
    <p:sldId id="262" r:id="rId13"/>
    <p:sldId id="264" r:id="rId14"/>
    <p:sldId id="263" r:id="rId15"/>
    <p:sldId id="266" r:id="rId16"/>
    <p:sldId id="267" r:id="rId17"/>
    <p:sldId id="269" r:id="rId18"/>
    <p:sldId id="276" r:id="rId19"/>
    <p:sldId id="268" r:id="rId20"/>
    <p:sldId id="270" r:id="rId21"/>
    <p:sldId id="275" r:id="rId22"/>
    <p:sldId id="27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10AFA"/>
    <a:srgbClr val="FF822D"/>
    <a:srgbClr val="FF6A05"/>
    <a:srgbClr val="CC5300"/>
    <a:srgbClr val="F8AAD3"/>
    <a:srgbClr val="F367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8777" autoAdjust="0"/>
  </p:normalViewPr>
  <p:slideViewPr>
    <p:cSldViewPr snapToGrid="0">
      <p:cViewPr varScale="1">
        <p:scale>
          <a:sx n="88" d="100"/>
          <a:sy n="88" d="100"/>
        </p:scale>
        <p:origin x="57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tif>
</file>

<file path=ppt/media/image2.tif>
</file>

<file path=ppt/media/image3.tif>
</file>

<file path=ppt/media/image4.tif>
</file>

<file path=ppt/media/image5.png>
</file>

<file path=ppt/media/image6.tif>
</file>

<file path=ppt/media/image7.ti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0E0C45-8F0A-4341-B52D-07E960842068}" type="datetimeFigureOut">
              <a:rPr lang="en-US" smtClean="0"/>
              <a:t>6/6/2023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3E0752-0B02-4F16-BFC6-63CA87BC60AA}" type="slidenum">
              <a:rPr lang="en-US" smtClean="0"/>
              <a:t>‹#›</a:t>
            </a:fld>
            <a:endParaRPr lang="en-US"/>
          </a:p>
        </p:txBody>
      </p:sp>
    </p:spTree>
    <p:extLst>
      <p:ext uri="{BB962C8B-B14F-4D97-AF65-F5344CB8AC3E}">
        <p14:creationId xmlns:p14="http://schemas.microsoft.com/office/powerpoint/2010/main" val="1634321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en.wikipedia.org/wiki/Precuneus" TargetMode="External"/><Relationship Id="rId3" Type="http://schemas.openxmlformats.org/officeDocument/2006/relationships/hyperlink" Target="https://en.wikipedia.org/wiki/Claustrum#cite_note-:3-4" TargetMode="External"/><Relationship Id="rId7" Type="http://schemas.openxmlformats.org/officeDocument/2006/relationships/hyperlink" Target="https://en.wikipedia.org/wiki/Cingulate_cortex" TargetMode="External"/><Relationship Id="rId2" Type="http://schemas.openxmlformats.org/officeDocument/2006/relationships/slide" Target="../slides/slide12.xml"/><Relationship Id="rId1" Type="http://schemas.openxmlformats.org/officeDocument/2006/relationships/notesMaster" Target="../notesMasters/notesMaster1.xml"/><Relationship Id="rId6" Type="http://schemas.openxmlformats.org/officeDocument/2006/relationships/hyperlink" Target="https://en.wikipedia.org/wiki/Consciousness" TargetMode="External"/><Relationship Id="rId5" Type="http://schemas.openxmlformats.org/officeDocument/2006/relationships/hyperlink" Target="https://en.wikipedia.org/wiki/Claustrum#cite_note-:7-9" TargetMode="External"/><Relationship Id="rId4" Type="http://schemas.openxmlformats.org/officeDocument/2006/relationships/hyperlink" Target="https://en.wikipedia.org/wiki/Claustrum#cite_note-:6-8" TargetMode="External"/><Relationship Id="rId9" Type="http://schemas.openxmlformats.org/officeDocument/2006/relationships/hyperlink" Target="https://en.wikipedia.org/wiki/Attention"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Throughout the presentation, you’ll see the word beliefs. This could be taken to mean beliefs in the traditional sense, or any cognitive prediction generated by the brain. We will also refer to “belief landscapes” which can be understood as the neural models that maintain and update those predictions.</a:t>
            </a:r>
          </a:p>
        </p:txBody>
      </p:sp>
      <p:sp>
        <p:nvSpPr>
          <p:cNvPr id="4" name="Slide Number Placeholder 3"/>
          <p:cNvSpPr>
            <a:spLocks noGrp="1"/>
          </p:cNvSpPr>
          <p:nvPr>
            <p:ph type="sldNum" sz="quarter" idx="5"/>
          </p:nvPr>
        </p:nvSpPr>
        <p:spPr/>
        <p:txBody>
          <a:bodyPr/>
          <a:lstStyle/>
          <a:p>
            <a:fld id="{A73E0752-0B02-4F16-BFC6-63CA87BC60AA}" type="slidenum">
              <a:rPr lang="en-US" smtClean="0"/>
              <a:t>3</a:t>
            </a:fld>
            <a:endParaRPr lang="en-US" dirty="0"/>
          </a:p>
        </p:txBody>
      </p:sp>
    </p:spTree>
    <p:extLst>
      <p:ext uri="{BB962C8B-B14F-4D97-AF65-F5344CB8AC3E}">
        <p14:creationId xmlns:p14="http://schemas.microsoft.com/office/powerpoint/2010/main" val="10990516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2800" b="0" i="0" dirty="0">
                <a:solidFill>
                  <a:srgbClr val="202122"/>
                </a:solidFill>
                <a:effectLst/>
                <a:latin typeface="Arial" panose="020B0604020202020204" pitchFamily="34" charset="0"/>
              </a:rPr>
              <a:t>It is considered to be the most densely connected structure in the brain, allowing for integration of various cortical inputs (e.g., </a:t>
            </a:r>
            <a:r>
              <a:rPr lang="en-US" sz="2800" b="0" i="0" dirty="0" err="1">
                <a:solidFill>
                  <a:srgbClr val="202122"/>
                </a:solidFill>
                <a:effectLst/>
                <a:latin typeface="Arial" panose="020B0604020202020204" pitchFamily="34" charset="0"/>
              </a:rPr>
              <a:t>colour</a:t>
            </a:r>
            <a:r>
              <a:rPr lang="en-US" sz="2800" b="0" i="0" dirty="0">
                <a:solidFill>
                  <a:srgbClr val="202122"/>
                </a:solidFill>
                <a:effectLst/>
                <a:latin typeface="Arial" panose="020B0604020202020204" pitchFamily="34" charset="0"/>
              </a:rPr>
              <a:t>, sound and touch) into one experience rather than singular events.</a:t>
            </a:r>
          </a:p>
          <a:p>
            <a:pPr algn="l"/>
            <a:endParaRPr lang="en-US" sz="2800" b="0" i="0" dirty="0">
              <a:solidFill>
                <a:srgbClr val="202122"/>
              </a:solidFill>
              <a:effectLst/>
              <a:latin typeface="Arial" panose="020B0604020202020204" pitchFamily="34" charset="0"/>
            </a:endParaRPr>
          </a:p>
          <a:p>
            <a:pPr algn="l"/>
            <a:r>
              <a:rPr lang="en-US" sz="2800" b="0" i="0" dirty="0">
                <a:solidFill>
                  <a:srgbClr val="202122"/>
                </a:solidFill>
                <a:effectLst/>
                <a:latin typeface="Arial" panose="020B0604020202020204" pitchFamily="34" charset="0"/>
              </a:rPr>
              <a:t>Difficult to study because it’s small and tucked in.</a:t>
            </a:r>
          </a:p>
          <a:p>
            <a:pPr algn="l"/>
            <a:endParaRPr lang="en-US" sz="2800" b="0" i="0" dirty="0">
              <a:solidFill>
                <a:srgbClr val="202122"/>
              </a:solidFill>
              <a:effectLst/>
              <a:latin typeface="Arial" panose="020B0604020202020204" pitchFamily="34" charset="0"/>
            </a:endParaRPr>
          </a:p>
          <a:p>
            <a:pPr algn="l"/>
            <a:r>
              <a:rPr lang="en-US" b="0" i="0" dirty="0">
                <a:solidFill>
                  <a:srgbClr val="202122"/>
                </a:solidFill>
                <a:effectLst/>
                <a:latin typeface="Arial" panose="020B0604020202020204" pitchFamily="34" charset="0"/>
              </a:rPr>
              <a:t>One of the proposed functions of the claustrum is to differentiate between relevant and irrelevant information so that the latter can be ignored.</a:t>
            </a:r>
            <a:r>
              <a:rPr lang="en-US" b="0" i="0" u="none" strike="noStrike" baseline="30000" dirty="0">
                <a:solidFill>
                  <a:srgbClr val="3366CC"/>
                </a:solidFill>
                <a:effectLst/>
                <a:latin typeface="Arial" panose="020B0604020202020204" pitchFamily="34" charset="0"/>
                <a:hlinkClick r:id="rId3"/>
              </a:rPr>
              <a:t>[4]</a:t>
            </a:r>
            <a:r>
              <a:rPr lang="en-US" b="0" i="0" u="none" strike="noStrike" baseline="30000" dirty="0">
                <a:solidFill>
                  <a:srgbClr val="3366CC"/>
                </a:solidFill>
                <a:effectLst/>
                <a:latin typeface="Arial" panose="020B0604020202020204" pitchFamily="34" charset="0"/>
                <a:hlinkClick r:id="rId4"/>
              </a:rPr>
              <a:t>[8]</a:t>
            </a:r>
            <a:r>
              <a:rPr lang="en-US" b="0" i="0" u="none" strike="noStrike" baseline="30000" dirty="0">
                <a:solidFill>
                  <a:srgbClr val="3366CC"/>
                </a:solidFill>
                <a:effectLst/>
                <a:latin typeface="Arial" panose="020B0604020202020204" pitchFamily="34" charset="0"/>
                <a:hlinkClick r:id="rId5"/>
              </a:rPr>
              <a:t>[9]</a:t>
            </a:r>
            <a:r>
              <a:rPr lang="en-US" b="0" i="0" dirty="0">
                <a:solidFill>
                  <a:srgbClr val="202122"/>
                </a:solidFill>
                <a:effectLst/>
                <a:latin typeface="Arial" panose="020B0604020202020204" pitchFamily="34" charset="0"/>
              </a:rPr>
              <a:t> Cortical components of </a:t>
            </a:r>
            <a:r>
              <a:rPr lang="en-US" b="0" i="0" u="none" strike="noStrike" dirty="0">
                <a:solidFill>
                  <a:srgbClr val="3366CC"/>
                </a:solidFill>
                <a:effectLst/>
                <a:latin typeface="Arial" panose="020B0604020202020204" pitchFamily="34" charset="0"/>
                <a:hlinkClick r:id="rId6" tooltip="Consciousness"/>
              </a:rPr>
              <a:t>consciousness</a:t>
            </a:r>
            <a:r>
              <a:rPr lang="en-US" b="0" i="0" dirty="0">
                <a:solidFill>
                  <a:srgbClr val="202122"/>
                </a:solidFill>
                <a:effectLst/>
                <a:latin typeface="Arial" panose="020B0604020202020204" pitchFamily="34" charset="0"/>
              </a:rPr>
              <a:t> include the </a:t>
            </a:r>
            <a:r>
              <a:rPr lang="en-US" b="0" i="0" dirty="0" err="1">
                <a:solidFill>
                  <a:srgbClr val="202122"/>
                </a:solidFill>
                <a:effectLst/>
                <a:latin typeface="Arial" panose="020B0604020202020204" pitchFamily="34" charset="0"/>
              </a:rPr>
              <a:t>fronto</a:t>
            </a:r>
            <a:r>
              <a:rPr lang="en-US" b="0" i="0" dirty="0">
                <a:solidFill>
                  <a:srgbClr val="202122"/>
                </a:solidFill>
                <a:effectLst/>
                <a:latin typeface="Arial" panose="020B0604020202020204" pitchFamily="34" charset="0"/>
              </a:rPr>
              <a:t>-parietal cortex, </a:t>
            </a:r>
            <a:r>
              <a:rPr lang="en-US" b="0" i="0" u="none" strike="noStrike" dirty="0">
                <a:solidFill>
                  <a:srgbClr val="3366CC"/>
                </a:solidFill>
                <a:effectLst/>
                <a:latin typeface="Arial" panose="020B0604020202020204" pitchFamily="34" charset="0"/>
                <a:hlinkClick r:id="rId7" tooltip="Cingulate cortex"/>
              </a:rPr>
              <a:t>cingulate</a:t>
            </a:r>
            <a:r>
              <a:rPr lang="en-US" b="0" i="0" dirty="0">
                <a:solidFill>
                  <a:srgbClr val="202122"/>
                </a:solidFill>
                <a:effectLst/>
                <a:latin typeface="Arial" panose="020B0604020202020204" pitchFamily="34" charset="0"/>
              </a:rPr>
              <a:t> and </a:t>
            </a:r>
            <a:r>
              <a:rPr lang="en-US" b="0" i="0" u="none" strike="noStrike" dirty="0">
                <a:solidFill>
                  <a:srgbClr val="3366CC"/>
                </a:solidFill>
                <a:effectLst/>
                <a:latin typeface="Arial" panose="020B0604020202020204" pitchFamily="34" charset="0"/>
                <a:hlinkClick r:id="rId8" tooltip="Precuneus"/>
              </a:rPr>
              <a:t>precuneus</a:t>
            </a:r>
            <a:r>
              <a:rPr lang="en-US" b="0" i="0" dirty="0">
                <a:solidFill>
                  <a:srgbClr val="202122"/>
                </a:solidFill>
                <a:effectLst/>
                <a:latin typeface="Arial" panose="020B0604020202020204" pitchFamily="34" charset="0"/>
              </a:rPr>
              <a:t>. Due to the claustrum's widespread connectivity to these areas, it is suggested that it may play a role in both </a:t>
            </a:r>
            <a:r>
              <a:rPr lang="en-US" b="0" i="0" u="none" strike="noStrike" dirty="0">
                <a:solidFill>
                  <a:srgbClr val="3366CC"/>
                </a:solidFill>
                <a:effectLst/>
                <a:latin typeface="Arial" panose="020B0604020202020204" pitchFamily="34" charset="0"/>
                <a:hlinkClick r:id="rId9" tooltip="Attention"/>
              </a:rPr>
              <a:t>attention</a:t>
            </a:r>
            <a:r>
              <a:rPr lang="en-US" b="0" i="0" dirty="0">
                <a:solidFill>
                  <a:srgbClr val="202122"/>
                </a:solidFill>
                <a:effectLst/>
                <a:latin typeface="Arial" panose="020B0604020202020204" pitchFamily="34" charset="0"/>
              </a:rPr>
              <a:t> and </a:t>
            </a:r>
            <a:r>
              <a:rPr lang="en-US" b="0" i="0" u="none" strike="noStrike" dirty="0">
                <a:solidFill>
                  <a:srgbClr val="3366CC"/>
                </a:solidFill>
                <a:effectLst/>
                <a:latin typeface="Arial" panose="020B0604020202020204" pitchFamily="34" charset="0"/>
                <a:hlinkClick r:id="rId6" tooltip="Consciousness"/>
              </a:rPr>
              <a:t>consciousness</a:t>
            </a:r>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12</a:t>
            </a:fld>
            <a:endParaRPr lang="en-US"/>
          </a:p>
        </p:txBody>
      </p:sp>
    </p:spTree>
    <p:extLst>
      <p:ext uri="{BB962C8B-B14F-4D97-AF65-F5344CB8AC3E}">
        <p14:creationId xmlns:p14="http://schemas.microsoft.com/office/powerpoint/2010/main" val="40945993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SanL-Regu"/>
              </a:rPr>
              <a:t>‘</a:t>
            </a:r>
            <a:r>
              <a:rPr lang="en-US" sz="1800" b="0" i="0" u="none" strike="noStrike" baseline="0" dirty="0" err="1">
                <a:latin typeface="NimbusSanL-Regu"/>
              </a:rPr>
              <a:t>RElaxed</a:t>
            </a:r>
            <a:r>
              <a:rPr lang="en-US" sz="1800" b="0" i="0" u="none" strike="noStrike" baseline="0" dirty="0">
                <a:latin typeface="NimbusSanL-Regu"/>
              </a:rPr>
              <a:t> Beliefs Under </a:t>
            </a:r>
            <a:r>
              <a:rPr lang="en-US" sz="1800" b="0" i="0" u="none" strike="noStrike" baseline="0" dirty="0" err="1">
                <a:latin typeface="NimbusSanL-Regu"/>
              </a:rPr>
              <a:t>pSychedelics</a:t>
            </a:r>
            <a:r>
              <a:rPr lang="en-US" sz="1800" b="0" i="0" u="none" strike="noStrike" baseline="0" dirty="0">
                <a:latin typeface="NimbusSanL-Regu"/>
              </a:rPr>
              <a:t>,’ (REBUS) suggests that psychedelics act therapeutically by relaxing the strength of maladaptive high-level beliefs encoded in</a:t>
            </a:r>
          </a:p>
          <a:p>
            <a:pPr algn="l"/>
            <a:r>
              <a:rPr lang="en-US" sz="1800" b="0" i="0" u="none" strike="noStrike" baseline="0" dirty="0">
                <a:latin typeface="NimbusSanL-Regu"/>
              </a:rPr>
              <a:t>the brain.</a:t>
            </a:r>
          </a:p>
          <a:p>
            <a:pPr algn="l"/>
            <a:endParaRPr lang="en-US" sz="1800" b="0" i="0" u="none" strike="noStrike" baseline="0" dirty="0">
              <a:latin typeface="NimbusSanL-Regu"/>
            </a:endParaRPr>
          </a:p>
          <a:p>
            <a:pPr algn="l"/>
            <a:r>
              <a:rPr lang="en-US" sz="1800" b="0" i="0" u="none" strike="noStrike" baseline="0" dirty="0">
                <a:solidFill>
                  <a:srgbClr val="000000"/>
                </a:solidFill>
                <a:latin typeface="Charis SIL"/>
              </a:rPr>
              <a:t>The main tenet of REBUS is that psychedelics decrease the precision-weighting (i.e., inverse variance or ‘confidence</a:t>
            </a:r>
            <a:r>
              <a:rPr lang="en-US" sz="1800" b="0" i="0" u="none" strike="noStrike" baseline="0" dirty="0">
                <a:solidFill>
                  <a:srgbClr val="000000"/>
                </a:solidFill>
                <a:latin typeface="STIX"/>
              </a:rPr>
              <a:t>’</a:t>
            </a:r>
            <a:r>
              <a:rPr lang="en-US" sz="1800" b="0" i="0" u="none" strike="noStrike" baseline="0" dirty="0">
                <a:solidFill>
                  <a:srgbClr val="000000"/>
                </a:solidFill>
                <a:latin typeface="Charis SIL"/>
              </a:rPr>
              <a:t>) of internal predictive models (i.e., ‘beliefs</a:t>
            </a:r>
            <a:r>
              <a:rPr lang="en-US" sz="1800" b="0" i="0" u="none" strike="noStrike" baseline="0" dirty="0">
                <a:solidFill>
                  <a:srgbClr val="000000"/>
                </a:solidFill>
                <a:latin typeface="STIX"/>
              </a:rPr>
              <a:t>’ </a:t>
            </a:r>
            <a:r>
              <a:rPr lang="en-US" sz="1800" b="0" i="0" u="none" strike="noStrike" baseline="0" dirty="0">
                <a:solidFill>
                  <a:srgbClr val="000000"/>
                </a:solidFill>
                <a:latin typeface="Charis SIL"/>
              </a:rPr>
              <a:t>or ‘priors</a:t>
            </a:r>
            <a:r>
              <a:rPr lang="en-US" sz="1800" b="0" i="0" u="none" strike="noStrike" baseline="0" dirty="0">
                <a:solidFill>
                  <a:srgbClr val="000000"/>
                </a:solidFill>
                <a:latin typeface="STIX"/>
              </a:rPr>
              <a:t>’</a:t>
            </a:r>
            <a:r>
              <a:rPr lang="en-US" sz="1800" b="0" i="0" u="none" strike="noStrike" baseline="0" dirty="0">
                <a:solidFill>
                  <a:srgbClr val="000000"/>
                </a:solidFill>
                <a:latin typeface="Charis SIL"/>
              </a:rPr>
              <a:t>) encoded in brain activity. More specifically, REBUS proposes that precision-weighting on priors is decreased </a:t>
            </a:r>
            <a:r>
              <a:rPr lang="en-US" sz="1800" b="0" i="1" u="none" strike="noStrike" baseline="0" dirty="0">
                <a:solidFill>
                  <a:srgbClr val="000000"/>
                </a:solidFill>
                <a:latin typeface="Charis SIL"/>
              </a:rPr>
              <a:t>under </a:t>
            </a:r>
            <a:r>
              <a:rPr lang="en-US" sz="1800" b="0" i="0" u="none" strike="noStrike" baseline="0" dirty="0">
                <a:solidFill>
                  <a:srgbClr val="000000"/>
                </a:solidFill>
                <a:latin typeface="Charis SIL"/>
              </a:rPr>
              <a:t>psychedelics; effectively flattening the free-energy landscape. </a:t>
            </a:r>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13</a:t>
            </a:fld>
            <a:endParaRPr lang="en-US"/>
          </a:p>
        </p:txBody>
      </p:sp>
    </p:spTree>
    <p:extLst>
      <p:ext uri="{BB962C8B-B14F-4D97-AF65-F5344CB8AC3E}">
        <p14:creationId xmlns:p14="http://schemas.microsoft.com/office/powerpoint/2010/main" val="6927780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Could pathologies </a:t>
            </a:r>
            <a:r>
              <a:rPr lang="en-US"/>
              <a:t>in neural </a:t>
            </a:r>
            <a:r>
              <a:rPr lang="en-US" dirty="0"/>
              <a:t>networks correspond to pathologies in brains?</a:t>
            </a:r>
          </a:p>
        </p:txBody>
      </p:sp>
      <p:sp>
        <p:nvSpPr>
          <p:cNvPr id="4" name="Slide Number Placeholder 3"/>
          <p:cNvSpPr>
            <a:spLocks noGrp="1"/>
          </p:cNvSpPr>
          <p:nvPr>
            <p:ph type="sldNum" sz="quarter" idx="5"/>
          </p:nvPr>
        </p:nvSpPr>
        <p:spPr/>
        <p:txBody>
          <a:bodyPr/>
          <a:lstStyle/>
          <a:p>
            <a:fld id="{A73E0752-0B02-4F16-BFC6-63CA87BC60AA}" type="slidenum">
              <a:rPr lang="en-US" smtClean="0"/>
              <a:t>14</a:t>
            </a:fld>
            <a:endParaRPr lang="en-US"/>
          </a:p>
        </p:txBody>
      </p:sp>
    </p:spTree>
    <p:extLst>
      <p:ext uri="{BB962C8B-B14F-4D97-AF65-F5344CB8AC3E}">
        <p14:creationId xmlns:p14="http://schemas.microsoft.com/office/powerpoint/2010/main" val="13890330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SanL-Regu"/>
              </a:rPr>
              <a:t>Figure 2: A. In an RNN performing free-energy minimization, there are two different underlying optimization</a:t>
            </a:r>
          </a:p>
          <a:p>
            <a:pPr algn="l"/>
            <a:r>
              <a:rPr lang="en-US" sz="1800" b="0" i="0" u="none" strike="noStrike" baseline="0" dirty="0">
                <a:latin typeface="NimbusSanL-Regu"/>
              </a:rPr>
              <a:t>landscapes, one corresponding to the activation pattern (</a:t>
            </a:r>
            <a:r>
              <a:rPr lang="en-US" sz="1800" b="0" i="0" u="none" strike="noStrike" baseline="0" dirty="0">
                <a:latin typeface="CMMI10"/>
              </a:rPr>
              <a:t>h</a:t>
            </a:r>
            <a:r>
              <a:rPr lang="en-US" sz="1800" b="0" i="0" u="none" strike="noStrike" baseline="0" dirty="0">
                <a:latin typeface="NimbusSanL-Regu"/>
              </a:rPr>
              <a:t>), and another corresponding to the synaptic</a:t>
            </a:r>
          </a:p>
          <a:p>
            <a:pPr algn="l"/>
            <a:r>
              <a:rPr lang="en-US" sz="1800" b="0" i="0" u="none" strike="noStrike" baseline="0" dirty="0">
                <a:latin typeface="NimbusSanL-Regu"/>
              </a:rPr>
              <a:t>weight values (</a:t>
            </a:r>
            <a:r>
              <a:rPr lang="en-US" sz="1800" b="0" i="0" u="none" strike="noStrike" baseline="0" dirty="0">
                <a:latin typeface="CMMI10"/>
              </a:rPr>
              <a:t>θ</a:t>
            </a:r>
            <a:r>
              <a:rPr lang="en-US" sz="1800" b="0" i="0" u="none" strike="noStrike" baseline="0" dirty="0">
                <a:latin typeface="NimbusSanL-Regu"/>
              </a:rPr>
              <a:t>). B. Different locations in a belief landscape will correspond to representing different</a:t>
            </a:r>
          </a:p>
          <a:p>
            <a:pPr algn="l"/>
            <a:r>
              <a:rPr lang="en-US" sz="1800" b="0" i="0" u="none" strike="noStrike" baseline="0" dirty="0">
                <a:latin typeface="NimbusSanL-Regu"/>
              </a:rPr>
              <a:t>beliefs, for example a positive or negative body image. C. The actualization of these beliefs takes place</a:t>
            </a:r>
          </a:p>
          <a:p>
            <a:pPr algn="l"/>
            <a:r>
              <a:rPr lang="en-US" sz="1800" b="0" i="0" u="none" strike="noStrike" baseline="0" dirty="0">
                <a:latin typeface="NimbusSanL-Regu"/>
              </a:rPr>
              <a:t>through the neural activity patterns, which are supported by the inference optimization landscape. D. The</a:t>
            </a:r>
          </a:p>
          <a:p>
            <a:pPr algn="l"/>
            <a:r>
              <a:rPr lang="en-US" sz="1800" b="0" i="0" u="none" strike="noStrike" baseline="0" dirty="0">
                <a:latin typeface="NimbusSanL-Regu"/>
              </a:rPr>
              <a:t>topology of the inference landscape is a function of the synaptic weight values which are defined by a</a:t>
            </a:r>
          </a:p>
          <a:p>
            <a:pPr algn="l"/>
            <a:r>
              <a:rPr lang="en-US" sz="1800" b="0" i="0" u="none" strike="noStrike" baseline="0" dirty="0">
                <a:latin typeface="NimbusSanL-Regu"/>
              </a:rPr>
              <a:t>learning optimization landscape.</a:t>
            </a:r>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15</a:t>
            </a:fld>
            <a:endParaRPr lang="en-US"/>
          </a:p>
        </p:txBody>
      </p:sp>
    </p:spTree>
    <p:extLst>
      <p:ext uri="{BB962C8B-B14F-4D97-AF65-F5344CB8AC3E}">
        <p14:creationId xmlns:p14="http://schemas.microsoft.com/office/powerpoint/2010/main" val="30381049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Inference relates to stability of belief landscape, and in this schematic illustrates the idea that a psychedelic experience might promote canalization of new beliefs, as a result of experiencing them strongly during the trip. The post acute belief landscape may be softened in some respects, but also complicated by new realizations and memories.</a:t>
            </a:r>
          </a:p>
          <a:p>
            <a:pPr algn="l"/>
            <a:endParaRPr lang="en-US" dirty="0"/>
          </a:p>
          <a:p>
            <a:pPr algn="l"/>
            <a:r>
              <a:rPr lang="en-US" dirty="0"/>
              <a:t>On the other hand, learning relates to plasticity of connections within a landscape, and in this sense we would expect to see an effect more similar to the original rebus model. Weights between neurons in the neural activation landscape are relaxed, which would produce a more “open minded” but potentially </a:t>
            </a:r>
            <a:r>
              <a:rPr lang="en-US" dirty="0" err="1"/>
              <a:t>overplastic</a:t>
            </a:r>
            <a:r>
              <a:rPr lang="en-US" dirty="0"/>
              <a:t> model</a:t>
            </a:r>
          </a:p>
        </p:txBody>
      </p:sp>
      <p:sp>
        <p:nvSpPr>
          <p:cNvPr id="4" name="Slide Number Placeholder 3"/>
          <p:cNvSpPr>
            <a:spLocks noGrp="1"/>
          </p:cNvSpPr>
          <p:nvPr>
            <p:ph type="sldNum" sz="quarter" idx="5"/>
          </p:nvPr>
        </p:nvSpPr>
        <p:spPr/>
        <p:txBody>
          <a:bodyPr/>
          <a:lstStyle/>
          <a:p>
            <a:fld id="{A73E0752-0B02-4F16-BFC6-63CA87BC60AA}" type="slidenum">
              <a:rPr lang="en-US" smtClean="0"/>
              <a:t>16</a:t>
            </a:fld>
            <a:endParaRPr lang="en-US"/>
          </a:p>
        </p:txBody>
      </p:sp>
    </p:spTree>
    <p:extLst>
      <p:ext uri="{BB962C8B-B14F-4D97-AF65-F5344CB8AC3E}">
        <p14:creationId xmlns:p14="http://schemas.microsoft.com/office/powerpoint/2010/main" val="36318391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SanL-Regu"/>
              </a:rPr>
              <a:t>In the context of optimizing a deep neural network, canalization corresponds to different pathologies</a:t>
            </a:r>
          </a:p>
          <a:p>
            <a:pPr algn="l"/>
            <a:r>
              <a:rPr lang="en-US" sz="1800" b="0" i="0" u="none" strike="noStrike" baseline="0" dirty="0">
                <a:latin typeface="NimbusSanL-Regu"/>
              </a:rPr>
              <a:t>along two separate dimensions. Along the Type A dimension, this includes underfitting and overfitting.</a:t>
            </a:r>
          </a:p>
          <a:p>
            <a:pPr algn="l"/>
            <a:r>
              <a:rPr lang="en-US" sz="1800" b="0" i="0" u="none" strike="noStrike" baseline="0" dirty="0">
                <a:latin typeface="NimbusSanL-Regu"/>
              </a:rPr>
              <a:t>B. Along the Type B dimension, this includes catastrophic forgetting and plasticity loss. Along each</a:t>
            </a:r>
          </a:p>
          <a:p>
            <a:pPr algn="l"/>
            <a:r>
              <a:rPr lang="en-US" sz="1800" b="0" i="0" u="none" strike="noStrike" baseline="0" dirty="0">
                <a:latin typeface="NimbusSanL-Regu"/>
              </a:rPr>
              <a:t>dimension, optimal adaptability corresponds to maintaining a balance between extremes.</a:t>
            </a:r>
          </a:p>
          <a:p>
            <a:pPr algn="l"/>
            <a:endParaRPr lang="en-US" sz="1800" b="0" i="0" u="none" strike="noStrike" baseline="0" dirty="0">
              <a:latin typeface="NimbusSanL-Regu"/>
            </a:endParaRPr>
          </a:p>
          <a:p>
            <a:pPr algn="l"/>
            <a:r>
              <a:rPr lang="en-US" b="0" i="0" dirty="0">
                <a:solidFill>
                  <a:srgbClr val="D1D5DB"/>
                </a:solidFill>
                <a:effectLst/>
                <a:latin typeface="Söhne"/>
              </a:rPr>
              <a:t>Traditionally, neural networks are trained on a batch of data and learn to identify patterns or features in that data. Once the training is completed, if we start training the same network on new data, it tends to completely forget the patterns it learned from the first batch. This phenomenon is what is referred to as catastrophic forgetting.</a:t>
            </a:r>
            <a:endParaRPr lang="en-US" sz="1800" b="0" i="0" u="none" strike="noStrike" baseline="0" dirty="0">
              <a:solidFill>
                <a:srgbClr val="D1D5DB"/>
              </a:solidFill>
              <a:effectLst/>
              <a:latin typeface="NimbusSanL-Regu"/>
            </a:endParaRPr>
          </a:p>
          <a:p>
            <a:pPr algn="l"/>
            <a:endParaRPr lang="en-US" sz="1800" b="0" i="0" u="none" strike="noStrike" baseline="0" dirty="0">
              <a:solidFill>
                <a:srgbClr val="D1D5DB"/>
              </a:solidFill>
              <a:effectLst/>
              <a:latin typeface="NimbusSanL-Regu"/>
            </a:endParaRPr>
          </a:p>
          <a:p>
            <a:pPr algn="l"/>
            <a:r>
              <a:rPr lang="en-US" b="0" i="0" dirty="0">
                <a:solidFill>
                  <a:srgbClr val="D1D5DB"/>
                </a:solidFill>
                <a:effectLst/>
                <a:latin typeface="Söhne"/>
              </a:rPr>
              <a:t>Various methods have been proposed to mitigate catastrophic forgetting. For example, one approach is to interleave new and old data during training, so the network doesn't completely focus on the new data. Another approach, known as regularization, involves adding a penalty to the loss function if the weights change too much from their original values.</a:t>
            </a:r>
            <a:endParaRPr lang="en-US" sz="1800" b="0" i="0" u="none" strike="noStrike" baseline="0" dirty="0">
              <a:solidFill>
                <a:srgbClr val="D1D5DB"/>
              </a:solidFill>
              <a:effectLst/>
              <a:latin typeface="NimbusSanL-Regu"/>
            </a:endParaRPr>
          </a:p>
          <a:p>
            <a:pPr algn="l"/>
            <a:endParaRPr lang="en-US" sz="1800" b="0" i="0" u="none" strike="noStrike" baseline="0" dirty="0">
              <a:solidFill>
                <a:srgbClr val="D1D5DB"/>
              </a:solidFill>
              <a:effectLst/>
              <a:latin typeface="NimbusSanL-Regu"/>
            </a:endParaRPr>
          </a:p>
          <a:p>
            <a:pPr algn="l"/>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17</a:t>
            </a:fld>
            <a:endParaRPr lang="en-US"/>
          </a:p>
        </p:txBody>
      </p:sp>
    </p:spTree>
    <p:extLst>
      <p:ext uri="{BB962C8B-B14F-4D97-AF65-F5344CB8AC3E}">
        <p14:creationId xmlns:p14="http://schemas.microsoft.com/office/powerpoint/2010/main" val="13354643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SanL-Regu"/>
              </a:rPr>
              <a:t>In the context of optimizing a deep neural network, canalization corresponds to different pathologies</a:t>
            </a:r>
          </a:p>
          <a:p>
            <a:pPr algn="l"/>
            <a:r>
              <a:rPr lang="en-US" sz="1800" b="0" i="0" u="none" strike="noStrike" baseline="0" dirty="0">
                <a:latin typeface="NimbusSanL-Regu"/>
              </a:rPr>
              <a:t>along two separate dimensions. Along the Type A dimension, this includes underfitting and overfitting.</a:t>
            </a:r>
          </a:p>
          <a:p>
            <a:pPr algn="l"/>
            <a:r>
              <a:rPr lang="en-US" sz="1800" b="0" i="0" u="none" strike="noStrike" baseline="0" dirty="0">
                <a:latin typeface="NimbusSanL-Regu"/>
              </a:rPr>
              <a:t>B. Along the Type B dimension, this includes catastrophic forgetting and plasticity loss. Along each</a:t>
            </a:r>
          </a:p>
          <a:p>
            <a:pPr algn="l"/>
            <a:r>
              <a:rPr lang="en-US" sz="1800" b="0" i="0" u="none" strike="noStrike" baseline="0" dirty="0">
                <a:latin typeface="NimbusSanL-Regu"/>
              </a:rPr>
              <a:t>dimension, optimal adaptability corresponds to maintaining a balance between extremes.</a:t>
            </a:r>
          </a:p>
          <a:p>
            <a:pPr algn="l"/>
            <a:endParaRPr lang="en-US" sz="1800" b="0" i="0" u="none" strike="noStrike" baseline="0" dirty="0">
              <a:latin typeface="NimbusSanL-Regu"/>
            </a:endParaRPr>
          </a:p>
          <a:p>
            <a:pPr algn="l"/>
            <a:r>
              <a:rPr lang="en-US" b="0" i="0" dirty="0">
                <a:solidFill>
                  <a:srgbClr val="D1D5DB"/>
                </a:solidFill>
                <a:effectLst/>
                <a:latin typeface="Söhne"/>
              </a:rPr>
              <a:t>Traditionally, neural networks are trained on a batch of data and learn to identify patterns or features in that data. Once the training is completed, if we start training the same network on new data, it tends to completely forget the patterns it learned from the first batch. This phenomenon is what is referred to as catastrophic forgetting.</a:t>
            </a:r>
            <a:endParaRPr lang="en-US" sz="1800" b="0" i="0" u="none" strike="noStrike" baseline="0" dirty="0">
              <a:solidFill>
                <a:srgbClr val="D1D5DB"/>
              </a:solidFill>
              <a:effectLst/>
              <a:latin typeface="NimbusSanL-Regu"/>
            </a:endParaRPr>
          </a:p>
          <a:p>
            <a:pPr algn="l"/>
            <a:endParaRPr lang="en-US" sz="1800" b="0" i="0" u="none" strike="noStrike" baseline="0" dirty="0">
              <a:solidFill>
                <a:srgbClr val="D1D5DB"/>
              </a:solidFill>
              <a:effectLst/>
              <a:latin typeface="NimbusSanL-Regu"/>
            </a:endParaRPr>
          </a:p>
          <a:p>
            <a:pPr algn="l"/>
            <a:r>
              <a:rPr lang="en-US" b="0" i="0" dirty="0">
                <a:solidFill>
                  <a:srgbClr val="D1D5DB"/>
                </a:solidFill>
                <a:effectLst/>
                <a:latin typeface="Söhne"/>
              </a:rPr>
              <a:t>Various methods have been proposed to mitigate catastrophic forgetting. For example, one approach is to interleave new and old data during training, so the network doesn't completely focus on the new data. Another approach, known as regularization, involves adding a penalty to the loss function if the weights change too much from their original values.</a:t>
            </a:r>
            <a:endParaRPr lang="en-US" sz="1800" b="0" i="0" u="none" strike="noStrike" baseline="0" dirty="0">
              <a:solidFill>
                <a:srgbClr val="D1D5DB"/>
              </a:solidFill>
              <a:effectLst/>
              <a:latin typeface="NimbusSanL-Regu"/>
            </a:endParaRPr>
          </a:p>
          <a:p>
            <a:pPr algn="l"/>
            <a:endParaRPr lang="en-US" sz="1800" b="0" i="0" u="none" strike="noStrike" baseline="0" dirty="0">
              <a:solidFill>
                <a:srgbClr val="D1D5DB"/>
              </a:solidFill>
              <a:effectLst/>
              <a:latin typeface="NimbusSanL-Regu"/>
            </a:endParaRPr>
          </a:p>
          <a:p>
            <a:pPr algn="l"/>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18</a:t>
            </a:fld>
            <a:endParaRPr lang="en-US"/>
          </a:p>
        </p:txBody>
      </p:sp>
    </p:spTree>
    <p:extLst>
      <p:ext uri="{BB962C8B-B14F-4D97-AF65-F5344CB8AC3E}">
        <p14:creationId xmlns:p14="http://schemas.microsoft.com/office/powerpoint/2010/main" val="36444888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Representative psychopathologies associated with either extreme of canalization along each of the two optimization landscapes underlying belief inference. Color corresponds to potential efficacy of psychedelic therapy to address associated pathologies.</a:t>
            </a:r>
          </a:p>
        </p:txBody>
      </p:sp>
      <p:sp>
        <p:nvSpPr>
          <p:cNvPr id="4" name="Slide Number Placeholder 3"/>
          <p:cNvSpPr>
            <a:spLocks noGrp="1"/>
          </p:cNvSpPr>
          <p:nvPr>
            <p:ph type="sldNum" sz="quarter" idx="5"/>
          </p:nvPr>
        </p:nvSpPr>
        <p:spPr/>
        <p:txBody>
          <a:bodyPr/>
          <a:lstStyle/>
          <a:p>
            <a:fld id="{A73E0752-0B02-4F16-BFC6-63CA87BC60AA}" type="slidenum">
              <a:rPr lang="en-US" smtClean="0"/>
              <a:t>19</a:t>
            </a:fld>
            <a:endParaRPr lang="en-US"/>
          </a:p>
        </p:txBody>
      </p:sp>
    </p:spTree>
    <p:extLst>
      <p:ext uri="{BB962C8B-B14F-4D97-AF65-F5344CB8AC3E}">
        <p14:creationId xmlns:p14="http://schemas.microsoft.com/office/powerpoint/2010/main" val="487448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2800" b="0" i="0" dirty="0">
                <a:solidFill>
                  <a:srgbClr val="202122"/>
                </a:solidFill>
                <a:effectLst/>
                <a:latin typeface="Arial" panose="020B0604020202020204" pitchFamily="34" charset="0"/>
              </a:rPr>
              <a:t>I personally liken mental health to physical health, in that it is possible to be quite healthy or quite disordered, but that it is always in flux and requires attention and maintenance.</a:t>
            </a:r>
          </a:p>
          <a:p>
            <a:pPr algn="l"/>
            <a:endParaRPr lang="en-US" sz="2800" b="0" i="0" dirty="0">
              <a:solidFill>
                <a:srgbClr val="202122"/>
              </a:solidFill>
              <a:effectLst/>
              <a:latin typeface="Arial" panose="020B0604020202020204" pitchFamily="34" charset="0"/>
            </a:endParaRPr>
          </a:p>
          <a:p>
            <a:pPr algn="l"/>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20</a:t>
            </a:fld>
            <a:endParaRPr lang="en-US"/>
          </a:p>
        </p:txBody>
      </p:sp>
    </p:spTree>
    <p:extLst>
      <p:ext uri="{BB962C8B-B14F-4D97-AF65-F5344CB8AC3E}">
        <p14:creationId xmlns:p14="http://schemas.microsoft.com/office/powerpoint/2010/main" val="39867250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2800" b="0" i="0" dirty="0">
                <a:solidFill>
                  <a:srgbClr val="202122"/>
                </a:solidFill>
                <a:effectLst/>
                <a:latin typeface="Arial" panose="020B0604020202020204" pitchFamily="34" charset="0"/>
              </a:rPr>
              <a:t>I personally liken mental health to physical health, in that it is possible to be quite healthy or quite disordered, but that it is always in flux and requires attention and maintenance.</a:t>
            </a:r>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21</a:t>
            </a:fld>
            <a:endParaRPr lang="en-US"/>
          </a:p>
        </p:txBody>
      </p:sp>
    </p:spTree>
    <p:extLst>
      <p:ext uri="{BB962C8B-B14F-4D97-AF65-F5344CB8AC3E}">
        <p14:creationId xmlns:p14="http://schemas.microsoft.com/office/powerpoint/2010/main" val="1235701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sz="1800" b="0" i="0" u="none" strike="noStrike" baseline="0" dirty="0">
              <a:solidFill>
                <a:srgbClr val="000000"/>
              </a:solidFill>
              <a:latin typeface="Charis SIL"/>
            </a:endParaRPr>
          </a:p>
          <a:p>
            <a:pPr algn="l"/>
            <a:r>
              <a:rPr lang="en-US" sz="4000" dirty="0">
                <a:solidFill>
                  <a:srgbClr val="7030A0"/>
                </a:solidFill>
                <a:latin typeface="Bahnschrift" panose="020B0502040204020203" pitchFamily="34" charset="0"/>
              </a:rPr>
              <a:t>One-dimensional model of psychopathology.</a:t>
            </a:r>
          </a:p>
          <a:p>
            <a:pPr algn="l"/>
            <a:endParaRPr lang="en-US" sz="4000" b="0" i="0" u="none" strike="noStrike" baseline="0" dirty="0">
              <a:solidFill>
                <a:srgbClr val="7030A0"/>
              </a:solidFill>
              <a:latin typeface="Bahnschrift" panose="020B0502040204020203" pitchFamily="34" charset="0"/>
            </a:endParaRPr>
          </a:p>
          <a:p>
            <a:pPr algn="l"/>
            <a:r>
              <a:rPr lang="en-US" sz="1800" b="0" i="0" u="none" strike="noStrike" baseline="0" dirty="0">
                <a:solidFill>
                  <a:srgbClr val="000000"/>
                </a:solidFill>
                <a:latin typeface="Charis SIL"/>
              </a:rPr>
              <a:t>Our general theory states that: cognitive and behavioral phenotypes that are regarded as psychopathological, are canalized features of mind, brain, or behavior that have come to dominate an individual</a:t>
            </a:r>
            <a:r>
              <a:rPr lang="en-US" sz="1800" b="0" i="0" u="none" strike="noStrike" baseline="0" dirty="0">
                <a:solidFill>
                  <a:srgbClr val="000000"/>
                </a:solidFill>
                <a:latin typeface="STIX"/>
              </a:rPr>
              <a:t>’</a:t>
            </a:r>
            <a:r>
              <a:rPr lang="en-US" sz="1800" b="0" i="0" u="none" strike="noStrike" baseline="0" dirty="0">
                <a:solidFill>
                  <a:srgbClr val="000000"/>
                </a:solidFill>
                <a:latin typeface="Charis SIL"/>
              </a:rPr>
              <a:t>s psychological state space. We propose that the canalized features develop as responses to adversity, distress, and dysphoria, and endure despite, rather than because of, evidence. </a:t>
            </a:r>
          </a:p>
          <a:p>
            <a:pPr algn="l"/>
            <a:endParaRPr lang="en-US" sz="1800" b="0" i="0" u="none" strike="noStrike" baseline="0" dirty="0">
              <a:solidFill>
                <a:srgbClr val="000000"/>
              </a:solidFill>
              <a:latin typeface="Charis SIL"/>
            </a:endParaRPr>
          </a:p>
          <a:p>
            <a:pPr algn="l"/>
            <a:r>
              <a:rPr lang="en-US" sz="1800" b="0" i="0" u="none" strike="noStrike" baseline="0" dirty="0">
                <a:solidFill>
                  <a:srgbClr val="000000"/>
                </a:solidFill>
                <a:latin typeface="Charis SIL"/>
              </a:rPr>
              <a:t>The model considers psychopathologies as acquired, and likely rooted in adaptive strategy that by becoming entrenched (canalized) and therefore maladaptive to changing conditions. </a:t>
            </a:r>
          </a:p>
          <a:p>
            <a:pPr algn="l"/>
            <a:endParaRPr lang="en-US" sz="1800" b="0" i="0" u="none" strike="noStrike" baseline="0" dirty="0">
              <a:solidFill>
                <a:srgbClr val="000000"/>
              </a:solidFill>
              <a:latin typeface="Charis SIL"/>
            </a:endParaRPr>
          </a:p>
          <a:p>
            <a:r>
              <a:rPr lang="en-US" sz="1800" b="0" i="0" u="none" strike="noStrike" baseline="0" dirty="0">
                <a:solidFill>
                  <a:srgbClr val="000000"/>
                </a:solidFill>
                <a:latin typeface="Charis SIL"/>
              </a:rPr>
              <a:t>The construct of ‘canalization</a:t>
            </a:r>
            <a:r>
              <a:rPr lang="en-US" sz="1800" b="0" i="0" u="none" strike="noStrike" baseline="0" dirty="0">
                <a:solidFill>
                  <a:srgbClr val="000000"/>
                </a:solidFill>
                <a:latin typeface="STIX"/>
              </a:rPr>
              <a:t>’ </a:t>
            </a:r>
            <a:r>
              <a:rPr lang="en-US" sz="1800" b="0" i="0" u="none" strike="noStrike" baseline="0" dirty="0">
                <a:solidFill>
                  <a:srgbClr val="000000"/>
                </a:solidFill>
                <a:latin typeface="Charis SIL"/>
              </a:rPr>
              <a:t>was introduced in biology in 1942 by British evolutionary scientist, Conrad Hal Waddington, in the context of phenotypic variation in development, where it refers to phenotypic stabilization </a:t>
            </a:r>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4</a:t>
            </a:fld>
            <a:endParaRPr lang="en-US" dirty="0"/>
          </a:p>
        </p:txBody>
      </p:sp>
    </p:spTree>
    <p:extLst>
      <p:ext uri="{BB962C8B-B14F-4D97-AF65-F5344CB8AC3E}">
        <p14:creationId xmlns:p14="http://schemas.microsoft.com/office/powerpoint/2010/main" val="34579244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2800" b="0" i="0" dirty="0">
                <a:solidFill>
                  <a:srgbClr val="202122"/>
                </a:solidFill>
                <a:effectLst/>
                <a:latin typeface="Arial" panose="020B0604020202020204" pitchFamily="34" charset="0"/>
              </a:rPr>
              <a:t>I personally liken mental health to physical health, in that it is possible to be quite healthy or quite disordered, but that it is always in flux and requires attention and maintenance.</a:t>
            </a:r>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22</a:t>
            </a:fld>
            <a:endParaRPr lang="en-US"/>
          </a:p>
        </p:txBody>
      </p:sp>
    </p:spTree>
    <p:extLst>
      <p:ext uri="{BB962C8B-B14F-4D97-AF65-F5344CB8AC3E}">
        <p14:creationId xmlns:p14="http://schemas.microsoft.com/office/powerpoint/2010/main" val="18576509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4000" dirty="0">
                <a:solidFill>
                  <a:srgbClr val="7030A0"/>
                </a:solidFill>
                <a:latin typeface="Bahnschrift" panose="020B0502040204020203" pitchFamily="34" charset="0"/>
              </a:rPr>
              <a:t>In this presentation, “beliefs” refers to predictions and the models that produce them.</a:t>
            </a:r>
          </a:p>
          <a:p>
            <a:endParaRPr lang="en-US" sz="1800" b="0" i="0" u="none" strike="noStrike" baseline="0" dirty="0">
              <a:solidFill>
                <a:srgbClr val="000000"/>
              </a:solidFill>
              <a:latin typeface="Charis SIL"/>
            </a:endParaRPr>
          </a:p>
          <a:p>
            <a:r>
              <a:rPr lang="en-US" sz="1800" b="0" i="0" u="none" strike="noStrike" baseline="0" dirty="0">
                <a:solidFill>
                  <a:srgbClr val="000000"/>
                </a:solidFill>
                <a:latin typeface="Charis SIL"/>
              </a:rPr>
              <a:t>In Bayesian terms, canalization can be described as when the precision (or confidence) of prior beliefs (a prediction or model) becomes inappropriately high, leading to a failure of adaptability and the perpetuation of cognitive or behavioral entrenchment. </a:t>
            </a:r>
            <a:endParaRPr lang="en-US" sz="1800" dirty="0"/>
          </a:p>
        </p:txBody>
      </p:sp>
      <p:sp>
        <p:nvSpPr>
          <p:cNvPr id="4" name="Slide Number Placeholder 3"/>
          <p:cNvSpPr>
            <a:spLocks noGrp="1"/>
          </p:cNvSpPr>
          <p:nvPr>
            <p:ph type="sldNum" sz="quarter" idx="5"/>
          </p:nvPr>
        </p:nvSpPr>
        <p:spPr/>
        <p:txBody>
          <a:bodyPr/>
          <a:lstStyle/>
          <a:p>
            <a:fld id="{A73E0752-0B02-4F16-BFC6-63CA87BC60AA}" type="slidenum">
              <a:rPr lang="en-US" smtClean="0"/>
              <a:t>5</a:t>
            </a:fld>
            <a:endParaRPr lang="en-US" dirty="0"/>
          </a:p>
        </p:txBody>
      </p:sp>
    </p:spTree>
    <p:extLst>
      <p:ext uri="{BB962C8B-B14F-4D97-AF65-F5344CB8AC3E}">
        <p14:creationId xmlns:p14="http://schemas.microsoft.com/office/powerpoint/2010/main" val="1894714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SanL-Regu"/>
              </a:rPr>
              <a:t>The hierarchical nature of these generative models is manifest in the fact that ones</a:t>
            </a:r>
          </a:p>
          <a:p>
            <a:pPr algn="l"/>
            <a:r>
              <a:rPr lang="en-US" sz="1800" b="0" i="0" u="none" strike="noStrike" baseline="0" dirty="0">
                <a:latin typeface="NimbusSanL-Regu"/>
              </a:rPr>
              <a:t>at lower levels of the hierarchy make predictions which are more concrete, and at smaller spatiotemporal</a:t>
            </a:r>
          </a:p>
          <a:p>
            <a:pPr algn="l"/>
            <a:r>
              <a:rPr lang="en-US" sz="1800" b="0" i="0" u="none" strike="noStrike" baseline="0" dirty="0">
                <a:latin typeface="NimbusSanL-Regu"/>
              </a:rPr>
              <a:t>scales. In contrast, further up the hierarchy the models make predictions which are more abstract and on</a:t>
            </a:r>
          </a:p>
          <a:p>
            <a:pPr algn="l"/>
            <a:r>
              <a:rPr lang="en-US" sz="1800" b="0" i="0" u="none" strike="noStrike" baseline="0" dirty="0">
                <a:latin typeface="NimbusSanL-Regu"/>
              </a:rPr>
              <a:t>larger spatiotemporal scales.</a:t>
            </a:r>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6</a:t>
            </a:fld>
            <a:endParaRPr lang="en-US" dirty="0"/>
          </a:p>
        </p:txBody>
      </p:sp>
    </p:spTree>
    <p:extLst>
      <p:ext uri="{BB962C8B-B14F-4D97-AF65-F5344CB8AC3E}">
        <p14:creationId xmlns:p14="http://schemas.microsoft.com/office/powerpoint/2010/main" val="3656714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SanL-Regu"/>
              </a:rPr>
              <a:t>Psychedelics increase the magnitude of prediction errors and he inability of the brain’s high-level generative models to predict the beliefs at lower levels corresponds</a:t>
            </a:r>
          </a:p>
          <a:p>
            <a:pPr algn="l"/>
            <a:r>
              <a:rPr lang="en-US" sz="1800" b="0" i="0" u="none" strike="noStrike" baseline="0" dirty="0">
                <a:latin typeface="NimbusSanL-Regu"/>
              </a:rPr>
              <a:t>to an inability to suppress those beliefs, with incoming evidence from lower-level beliefs serving to more</a:t>
            </a:r>
          </a:p>
          <a:p>
            <a:pPr algn="l"/>
            <a:r>
              <a:rPr lang="en-US" sz="1800" b="0" i="0" u="none" strike="noStrike" baseline="0" dirty="0">
                <a:latin typeface="NimbusSanL-Regu"/>
              </a:rPr>
              <a:t>greatly impact the updating of beliefs at higher levels.</a:t>
            </a:r>
          </a:p>
          <a:p>
            <a:pPr algn="l"/>
            <a:endParaRPr lang="en-US" sz="1800" b="0" i="0" u="none" strike="noStrike" baseline="0" dirty="0">
              <a:latin typeface="NimbusSanL-Regu"/>
            </a:endParaRPr>
          </a:p>
          <a:p>
            <a:pPr algn="l"/>
            <a:r>
              <a:rPr lang="en-US" sz="1800" b="0" i="0" u="none" strike="noStrike" baseline="0" dirty="0">
                <a:latin typeface="NimbusSanL-Regu"/>
              </a:rPr>
              <a:t>Thoughts that maybe have been only perceptible as a feeling, but not articulated as a thought fully, may propagate more freely up the hierarchy.</a:t>
            </a:r>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7</a:t>
            </a:fld>
            <a:endParaRPr lang="en-US" dirty="0"/>
          </a:p>
        </p:txBody>
      </p:sp>
    </p:spTree>
    <p:extLst>
      <p:ext uri="{BB962C8B-B14F-4D97-AF65-F5344CB8AC3E}">
        <p14:creationId xmlns:p14="http://schemas.microsoft.com/office/powerpoint/2010/main" val="19239093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SanL-Regu"/>
              </a:rPr>
              <a:t>Free energy can be considered in terms of entropy. A circuit with more unaccounted for prediction error could be considered in a higher state of entropy, with  </a:t>
            </a:r>
          </a:p>
          <a:p>
            <a:pPr algn="l"/>
            <a:endParaRPr lang="en-US" sz="1800" b="0" i="0" u="none" strike="noStrike" baseline="0" dirty="0">
              <a:latin typeface="NimbusSanL-Regu"/>
            </a:endParaRPr>
          </a:p>
          <a:p>
            <a:pPr algn="l"/>
            <a:r>
              <a:rPr lang="en-US" b="0" i="0" dirty="0">
                <a:solidFill>
                  <a:srgbClr val="D1D5DB"/>
                </a:solidFill>
                <a:effectLst/>
                <a:latin typeface="Söhne"/>
              </a:rPr>
              <a:t>The free energy principle is a theory from neuroscience and theoretical biology that describes how any biological system, including the brain, resists a natural tendency to disorder. Proposed by neuroscientist and psychiatrist Karl Friston, the principle suggests that all the elements of the brain, from molecular structures to neural networks, strive to minimize their free energy, which in this context is a measure of surprise or prediction error.</a:t>
            </a:r>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8</a:t>
            </a:fld>
            <a:endParaRPr lang="en-US" dirty="0"/>
          </a:p>
        </p:txBody>
      </p:sp>
    </p:spTree>
    <p:extLst>
      <p:ext uri="{BB962C8B-B14F-4D97-AF65-F5344CB8AC3E}">
        <p14:creationId xmlns:p14="http://schemas.microsoft.com/office/powerpoint/2010/main" val="687599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sz="1800" b="0" i="0" u="none" strike="noStrike" baseline="0" dirty="0">
                <a:latin typeface="NimbusSanL-Regu"/>
              </a:rPr>
              <a:t>Free energy can be considered in terms of entropy. A circuit with more unaccounted for prediction error could be considered in a higher state of entropy, with  </a:t>
            </a:r>
          </a:p>
          <a:p>
            <a:pPr algn="l"/>
            <a:endParaRPr lang="en-US" sz="1800" b="0" i="0" u="none" strike="noStrike" baseline="0" dirty="0">
              <a:latin typeface="NimbusSanL-Regu"/>
            </a:endParaRPr>
          </a:p>
          <a:p>
            <a:pPr algn="l"/>
            <a:r>
              <a:rPr lang="en-US" b="0" i="0" dirty="0">
                <a:solidFill>
                  <a:srgbClr val="D1D5DB"/>
                </a:solidFill>
                <a:effectLst/>
                <a:latin typeface="Söhne"/>
              </a:rPr>
              <a:t>The free energy principle is a theory from neuroscience and theoretical biology that describes how any biological system, including the brain, resists a natural tendency to disorder. Proposed by neuroscientist and psychiatrist Karl Friston, the principle suggests that all the elements of the brain, from molecular structures to neural networks, strive to minimize their free energy, which in this context is a measure of surprise or prediction error.</a:t>
            </a:r>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9</a:t>
            </a:fld>
            <a:endParaRPr lang="en-US" dirty="0"/>
          </a:p>
        </p:txBody>
      </p:sp>
    </p:spTree>
    <p:extLst>
      <p:ext uri="{BB962C8B-B14F-4D97-AF65-F5344CB8AC3E}">
        <p14:creationId xmlns:p14="http://schemas.microsoft.com/office/powerpoint/2010/main" val="1701412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Layer V of the neocortex plays a crucial role in transmitting information both within the cortex and to subcortical structures, contributing to a wide range of brain function</a:t>
            </a:r>
          </a:p>
          <a:p>
            <a:pPr algn="l"/>
            <a:endParaRPr lang="en-US" b="0" i="0" dirty="0">
              <a:solidFill>
                <a:srgbClr val="D1D5DB"/>
              </a:solidFill>
              <a:effectLst/>
              <a:latin typeface="Söhne"/>
            </a:endParaRPr>
          </a:p>
          <a:p>
            <a:pPr algn="l">
              <a:buFont typeface="+mj-lt"/>
              <a:buAutoNum type="arabicPeriod"/>
            </a:pPr>
            <a:r>
              <a:rPr lang="en-US" b="1" i="0" dirty="0">
                <a:solidFill>
                  <a:srgbClr val="D1D5DB"/>
                </a:solidFill>
                <a:effectLst/>
                <a:latin typeface="Söhne"/>
              </a:rPr>
              <a:t>Output to Subcortical Areas:</a:t>
            </a:r>
            <a:r>
              <a:rPr lang="en-US" b="0" i="0" dirty="0">
                <a:solidFill>
                  <a:srgbClr val="D1D5DB"/>
                </a:solidFill>
                <a:effectLst/>
                <a:latin typeface="Söhne"/>
              </a:rPr>
              <a:t> One of the main roles of layer V is to send outputs to subcortical areas. The pyramidal neurons in this layer have long axons that reach subcortical structures such as the brainstem and spinal cord. They also project to other areas such as the basal ganglia and the thalamus.</a:t>
            </a:r>
          </a:p>
          <a:p>
            <a:pPr algn="l">
              <a:buFont typeface="+mj-lt"/>
              <a:buAutoNum type="arabicPeriod"/>
            </a:pPr>
            <a:r>
              <a:rPr lang="en-US" b="1" i="0" dirty="0">
                <a:solidFill>
                  <a:srgbClr val="D1D5DB"/>
                </a:solidFill>
                <a:effectLst/>
                <a:latin typeface="Söhne"/>
              </a:rPr>
              <a:t>Motor Control:</a:t>
            </a:r>
            <a:r>
              <a:rPr lang="en-US" b="0" i="0" dirty="0">
                <a:solidFill>
                  <a:srgbClr val="D1D5DB"/>
                </a:solidFill>
                <a:effectLst/>
                <a:latin typeface="Söhne"/>
              </a:rPr>
              <a:t> Layer V is crucial in motor control. The primary motor cortex contains layer V pyramidal neurons, known as Betz cells, which send long axons down the spinal cord to directly innervate motor neurons and control voluntary movement.</a:t>
            </a:r>
          </a:p>
          <a:p>
            <a:pPr algn="l">
              <a:buFont typeface="+mj-lt"/>
              <a:buAutoNum type="arabicPeriod"/>
            </a:pPr>
            <a:r>
              <a:rPr lang="en-US" b="1" i="0" dirty="0">
                <a:solidFill>
                  <a:srgbClr val="D1D5DB"/>
                </a:solidFill>
                <a:effectLst/>
                <a:latin typeface="Söhne"/>
              </a:rPr>
              <a:t>Involvement in Information Processing:</a:t>
            </a:r>
            <a:r>
              <a:rPr lang="en-US" b="0" i="0" dirty="0">
                <a:solidFill>
                  <a:srgbClr val="D1D5DB"/>
                </a:solidFill>
                <a:effectLst/>
                <a:latin typeface="Söhne"/>
              </a:rPr>
              <a:t> The neurons in layer V are also involved in intra-cortical information processing. This is due to their connections with other cortical layers and with different cortical areas, which facilitates the integration and processing of information.</a:t>
            </a:r>
          </a:p>
          <a:p>
            <a:pPr algn="l">
              <a:buFont typeface="+mj-lt"/>
              <a:buAutoNum type="arabicPeriod"/>
            </a:pPr>
            <a:r>
              <a:rPr lang="en-US" b="1" i="0" dirty="0">
                <a:solidFill>
                  <a:srgbClr val="D1D5DB"/>
                </a:solidFill>
                <a:effectLst/>
                <a:latin typeface="Söhne"/>
              </a:rPr>
              <a:t>Role in Cognitive Functions:</a:t>
            </a:r>
            <a:r>
              <a:rPr lang="en-US" b="0" i="0" dirty="0">
                <a:solidFill>
                  <a:srgbClr val="D1D5DB"/>
                </a:solidFill>
                <a:effectLst/>
                <a:latin typeface="Söhne"/>
              </a:rPr>
              <a:t> Layer V is involved in various cognitive functions. Given the 5-HT2A receptors' high concentration in this layer, it is implicated in functions modulated by these receptors, such as mood, cognition, and perception.</a:t>
            </a:r>
          </a:p>
          <a:p>
            <a:pPr algn="l">
              <a:buFont typeface="+mj-lt"/>
              <a:buAutoNum type="arabicPeriod"/>
            </a:pPr>
            <a:r>
              <a:rPr lang="en-US" b="1" i="0" dirty="0">
                <a:solidFill>
                  <a:srgbClr val="D1D5DB"/>
                </a:solidFill>
                <a:effectLst/>
                <a:latin typeface="Söhne"/>
              </a:rPr>
              <a:t>Role in Cortico-Cortical Communication:</a:t>
            </a:r>
            <a:r>
              <a:rPr lang="en-US" b="0" i="0" dirty="0">
                <a:solidFill>
                  <a:srgbClr val="D1D5DB"/>
                </a:solidFill>
                <a:effectLst/>
                <a:latin typeface="Söhne"/>
              </a:rPr>
              <a:t> Layer V also contains neurons that project to other areas of the cortex, facilitating communication between different cortical regions.</a:t>
            </a:r>
          </a:p>
          <a:p>
            <a:pPr algn="l"/>
            <a:endParaRPr lang="en-US" dirty="0"/>
          </a:p>
        </p:txBody>
      </p:sp>
      <p:sp>
        <p:nvSpPr>
          <p:cNvPr id="4" name="Slide Number Placeholder 3"/>
          <p:cNvSpPr>
            <a:spLocks noGrp="1"/>
          </p:cNvSpPr>
          <p:nvPr>
            <p:ph type="sldNum" sz="quarter" idx="5"/>
          </p:nvPr>
        </p:nvSpPr>
        <p:spPr/>
        <p:txBody>
          <a:bodyPr/>
          <a:lstStyle/>
          <a:p>
            <a:fld id="{A73E0752-0B02-4F16-BFC6-63CA87BC60AA}" type="slidenum">
              <a:rPr lang="en-US" smtClean="0"/>
              <a:t>10</a:t>
            </a:fld>
            <a:endParaRPr lang="en-US" dirty="0"/>
          </a:p>
        </p:txBody>
      </p:sp>
    </p:spTree>
    <p:extLst>
      <p:ext uri="{BB962C8B-B14F-4D97-AF65-F5344CB8AC3E}">
        <p14:creationId xmlns:p14="http://schemas.microsoft.com/office/powerpoint/2010/main" val="24548434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rgbClr val="7030A0"/>
                </a:solidFill>
                <a:latin typeface="Bahnschrift" panose="020B0502040204020203" pitchFamily="34" charset="0"/>
              </a:rPr>
              <a:t>Thalamic gating Hypothesis. Connectivity from and to thalamus, </a:t>
            </a:r>
            <a:r>
              <a:rPr lang="en-US" dirty="0" err="1">
                <a:solidFill>
                  <a:srgbClr val="7030A0"/>
                </a:solidFill>
                <a:latin typeface="Bahnschrift" panose="020B0502040204020203" pitchFamily="34" charset="0"/>
              </a:rPr>
              <a:t>lsd</a:t>
            </a:r>
            <a:r>
              <a:rPr lang="en-US" dirty="0">
                <a:solidFill>
                  <a:srgbClr val="7030A0"/>
                </a:solidFill>
                <a:latin typeface="Bahnschrift" panose="020B0502040204020203" pitchFamily="34" charset="0"/>
              </a:rPr>
              <a:t> – placebo. </a:t>
            </a:r>
            <a:r>
              <a:rPr lang="en-US" dirty="0" err="1">
                <a:solidFill>
                  <a:srgbClr val="7030A0"/>
                </a:solidFill>
                <a:latin typeface="Bahnschrift" panose="020B0502040204020203" pitchFamily="34" charset="0"/>
              </a:rPr>
              <a:t>Lsd</a:t>
            </a:r>
            <a:r>
              <a:rPr lang="en-US" dirty="0">
                <a:solidFill>
                  <a:srgbClr val="7030A0"/>
                </a:solidFill>
                <a:latin typeface="Bahnschrift" panose="020B0502040204020203" pitchFamily="34" charset="0"/>
              </a:rPr>
              <a:t> shows increased connectivity both to and from thalamus.</a:t>
            </a:r>
          </a:p>
        </p:txBody>
      </p:sp>
      <p:sp>
        <p:nvSpPr>
          <p:cNvPr id="4" name="Slide Number Placeholder 3"/>
          <p:cNvSpPr>
            <a:spLocks noGrp="1"/>
          </p:cNvSpPr>
          <p:nvPr>
            <p:ph type="sldNum" sz="quarter" idx="5"/>
          </p:nvPr>
        </p:nvSpPr>
        <p:spPr/>
        <p:txBody>
          <a:bodyPr/>
          <a:lstStyle/>
          <a:p>
            <a:fld id="{A73E0752-0B02-4F16-BFC6-63CA87BC60AA}" type="slidenum">
              <a:rPr lang="en-US" smtClean="0"/>
              <a:t>11</a:t>
            </a:fld>
            <a:endParaRPr lang="en-US"/>
          </a:p>
        </p:txBody>
      </p:sp>
    </p:spTree>
    <p:extLst>
      <p:ext uri="{BB962C8B-B14F-4D97-AF65-F5344CB8AC3E}">
        <p14:creationId xmlns:p14="http://schemas.microsoft.com/office/powerpoint/2010/main" val="38840367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E2E99-FC0A-F49F-017A-0438A6E80F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16AF21-DD67-E384-813A-5BF02347F3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F634234-5C22-345D-77F2-CB62FF7A573E}"/>
              </a:ext>
            </a:extLst>
          </p:cNvPr>
          <p:cNvSpPr>
            <a:spLocks noGrp="1"/>
          </p:cNvSpPr>
          <p:nvPr>
            <p:ph type="dt" sz="half" idx="10"/>
          </p:nvPr>
        </p:nvSpPr>
        <p:spPr/>
        <p:txBody>
          <a:bodyPr/>
          <a:lstStyle/>
          <a:p>
            <a:fld id="{9E4D725D-A929-426B-A570-E24B9A954174}" type="datetimeFigureOut">
              <a:rPr lang="en-US" smtClean="0"/>
              <a:t>6/6/2023</a:t>
            </a:fld>
            <a:endParaRPr lang="en-US"/>
          </a:p>
        </p:txBody>
      </p:sp>
      <p:sp>
        <p:nvSpPr>
          <p:cNvPr id="5" name="Footer Placeholder 4">
            <a:extLst>
              <a:ext uri="{FF2B5EF4-FFF2-40B4-BE49-F238E27FC236}">
                <a16:creationId xmlns:a16="http://schemas.microsoft.com/office/drawing/2014/main" id="{8635E32A-D70C-7F0C-D761-F5C9E76553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F4DEA7-245D-D786-CD7B-698267116D7F}"/>
              </a:ext>
            </a:extLst>
          </p:cNvPr>
          <p:cNvSpPr>
            <a:spLocks noGrp="1"/>
          </p:cNvSpPr>
          <p:nvPr>
            <p:ph type="sldNum" sz="quarter" idx="12"/>
          </p:nvPr>
        </p:nvSpPr>
        <p:spPr/>
        <p:txBody>
          <a:bodyPr/>
          <a:lstStyle/>
          <a:p>
            <a:fld id="{A0629BFE-EEE7-44A1-8728-19626B0BF87D}" type="slidenum">
              <a:rPr lang="en-US" smtClean="0"/>
              <a:t>‹#›</a:t>
            </a:fld>
            <a:endParaRPr lang="en-US"/>
          </a:p>
        </p:txBody>
      </p:sp>
    </p:spTree>
    <p:extLst>
      <p:ext uri="{BB962C8B-B14F-4D97-AF65-F5344CB8AC3E}">
        <p14:creationId xmlns:p14="http://schemas.microsoft.com/office/powerpoint/2010/main" val="35043773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71930-DD7F-FB8F-B2F1-1826EFEAE0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E2112D-67FB-C8D3-6473-6F0123EDE1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62EE56-3489-1AB5-1B4B-64468D9D7178}"/>
              </a:ext>
            </a:extLst>
          </p:cNvPr>
          <p:cNvSpPr>
            <a:spLocks noGrp="1"/>
          </p:cNvSpPr>
          <p:nvPr>
            <p:ph type="dt" sz="half" idx="10"/>
          </p:nvPr>
        </p:nvSpPr>
        <p:spPr/>
        <p:txBody>
          <a:bodyPr/>
          <a:lstStyle/>
          <a:p>
            <a:fld id="{9E4D725D-A929-426B-A570-E24B9A954174}" type="datetimeFigureOut">
              <a:rPr lang="en-US" smtClean="0"/>
              <a:t>6/6/2023</a:t>
            </a:fld>
            <a:endParaRPr lang="en-US"/>
          </a:p>
        </p:txBody>
      </p:sp>
      <p:sp>
        <p:nvSpPr>
          <p:cNvPr id="5" name="Footer Placeholder 4">
            <a:extLst>
              <a:ext uri="{FF2B5EF4-FFF2-40B4-BE49-F238E27FC236}">
                <a16:creationId xmlns:a16="http://schemas.microsoft.com/office/drawing/2014/main" id="{0724FBBA-5D1C-28A4-CD78-638690BE14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92F933-5216-278B-F9C8-B93430FA4446}"/>
              </a:ext>
            </a:extLst>
          </p:cNvPr>
          <p:cNvSpPr>
            <a:spLocks noGrp="1"/>
          </p:cNvSpPr>
          <p:nvPr>
            <p:ph type="sldNum" sz="quarter" idx="12"/>
          </p:nvPr>
        </p:nvSpPr>
        <p:spPr/>
        <p:txBody>
          <a:bodyPr/>
          <a:lstStyle/>
          <a:p>
            <a:fld id="{A0629BFE-EEE7-44A1-8728-19626B0BF87D}" type="slidenum">
              <a:rPr lang="en-US" smtClean="0"/>
              <a:t>‹#›</a:t>
            </a:fld>
            <a:endParaRPr lang="en-US"/>
          </a:p>
        </p:txBody>
      </p:sp>
    </p:spTree>
    <p:extLst>
      <p:ext uri="{BB962C8B-B14F-4D97-AF65-F5344CB8AC3E}">
        <p14:creationId xmlns:p14="http://schemas.microsoft.com/office/powerpoint/2010/main" val="10527681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97C6DC-34B7-D791-4F34-3E6A342B467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71748F-7DBD-424B-BD52-105CEEDF12F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EA0B4C-FB56-C3EB-4AB4-A8CA7AB3B1A9}"/>
              </a:ext>
            </a:extLst>
          </p:cNvPr>
          <p:cNvSpPr>
            <a:spLocks noGrp="1"/>
          </p:cNvSpPr>
          <p:nvPr>
            <p:ph type="dt" sz="half" idx="10"/>
          </p:nvPr>
        </p:nvSpPr>
        <p:spPr/>
        <p:txBody>
          <a:bodyPr/>
          <a:lstStyle/>
          <a:p>
            <a:fld id="{9E4D725D-A929-426B-A570-E24B9A954174}" type="datetimeFigureOut">
              <a:rPr lang="en-US" smtClean="0"/>
              <a:t>6/6/2023</a:t>
            </a:fld>
            <a:endParaRPr lang="en-US"/>
          </a:p>
        </p:txBody>
      </p:sp>
      <p:sp>
        <p:nvSpPr>
          <p:cNvPr id="5" name="Footer Placeholder 4">
            <a:extLst>
              <a:ext uri="{FF2B5EF4-FFF2-40B4-BE49-F238E27FC236}">
                <a16:creationId xmlns:a16="http://schemas.microsoft.com/office/drawing/2014/main" id="{692A6A3D-9BCE-172E-E62E-DE24FAC016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4BD08D-3ACF-198B-BE37-9EBB320F091D}"/>
              </a:ext>
            </a:extLst>
          </p:cNvPr>
          <p:cNvSpPr>
            <a:spLocks noGrp="1"/>
          </p:cNvSpPr>
          <p:nvPr>
            <p:ph type="sldNum" sz="quarter" idx="12"/>
          </p:nvPr>
        </p:nvSpPr>
        <p:spPr/>
        <p:txBody>
          <a:bodyPr/>
          <a:lstStyle/>
          <a:p>
            <a:fld id="{A0629BFE-EEE7-44A1-8728-19626B0BF87D}" type="slidenum">
              <a:rPr lang="en-US" smtClean="0"/>
              <a:t>‹#›</a:t>
            </a:fld>
            <a:endParaRPr lang="en-US"/>
          </a:p>
        </p:txBody>
      </p:sp>
    </p:spTree>
    <p:extLst>
      <p:ext uri="{BB962C8B-B14F-4D97-AF65-F5344CB8AC3E}">
        <p14:creationId xmlns:p14="http://schemas.microsoft.com/office/powerpoint/2010/main" val="2326707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552F7-3775-4CF2-D95A-072AB96A0FF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1A6AF1-FBC0-D8CD-C5D9-74BBF10E6FF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C0313A-3657-26E6-3DCB-FA2C5A79A069}"/>
              </a:ext>
            </a:extLst>
          </p:cNvPr>
          <p:cNvSpPr>
            <a:spLocks noGrp="1"/>
          </p:cNvSpPr>
          <p:nvPr>
            <p:ph type="dt" sz="half" idx="10"/>
          </p:nvPr>
        </p:nvSpPr>
        <p:spPr/>
        <p:txBody>
          <a:bodyPr/>
          <a:lstStyle/>
          <a:p>
            <a:fld id="{9E4D725D-A929-426B-A570-E24B9A954174}" type="datetimeFigureOut">
              <a:rPr lang="en-US" smtClean="0"/>
              <a:t>6/6/2023</a:t>
            </a:fld>
            <a:endParaRPr lang="en-US"/>
          </a:p>
        </p:txBody>
      </p:sp>
      <p:sp>
        <p:nvSpPr>
          <p:cNvPr id="5" name="Footer Placeholder 4">
            <a:extLst>
              <a:ext uri="{FF2B5EF4-FFF2-40B4-BE49-F238E27FC236}">
                <a16:creationId xmlns:a16="http://schemas.microsoft.com/office/drawing/2014/main" id="{A5B0BA72-E66A-12B9-817C-E3D8FE8EE8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522E7-6F2F-3F93-5A3D-B22C5DF3066D}"/>
              </a:ext>
            </a:extLst>
          </p:cNvPr>
          <p:cNvSpPr>
            <a:spLocks noGrp="1"/>
          </p:cNvSpPr>
          <p:nvPr>
            <p:ph type="sldNum" sz="quarter" idx="12"/>
          </p:nvPr>
        </p:nvSpPr>
        <p:spPr/>
        <p:txBody>
          <a:bodyPr/>
          <a:lstStyle/>
          <a:p>
            <a:fld id="{A0629BFE-EEE7-44A1-8728-19626B0BF87D}" type="slidenum">
              <a:rPr lang="en-US" smtClean="0"/>
              <a:t>‹#›</a:t>
            </a:fld>
            <a:endParaRPr lang="en-US"/>
          </a:p>
        </p:txBody>
      </p:sp>
    </p:spTree>
    <p:extLst>
      <p:ext uri="{BB962C8B-B14F-4D97-AF65-F5344CB8AC3E}">
        <p14:creationId xmlns:p14="http://schemas.microsoft.com/office/powerpoint/2010/main" val="3949296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72E5C-7445-0CB1-7120-D27FA9C4E9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F0A9AA0-DDC8-8CEB-C941-82D1514B03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FEB39E-A050-C213-F0A1-F5478043A49F}"/>
              </a:ext>
            </a:extLst>
          </p:cNvPr>
          <p:cNvSpPr>
            <a:spLocks noGrp="1"/>
          </p:cNvSpPr>
          <p:nvPr>
            <p:ph type="dt" sz="half" idx="10"/>
          </p:nvPr>
        </p:nvSpPr>
        <p:spPr/>
        <p:txBody>
          <a:bodyPr/>
          <a:lstStyle/>
          <a:p>
            <a:fld id="{9E4D725D-A929-426B-A570-E24B9A954174}" type="datetimeFigureOut">
              <a:rPr lang="en-US" smtClean="0"/>
              <a:t>6/6/2023</a:t>
            </a:fld>
            <a:endParaRPr lang="en-US"/>
          </a:p>
        </p:txBody>
      </p:sp>
      <p:sp>
        <p:nvSpPr>
          <p:cNvPr id="5" name="Footer Placeholder 4">
            <a:extLst>
              <a:ext uri="{FF2B5EF4-FFF2-40B4-BE49-F238E27FC236}">
                <a16:creationId xmlns:a16="http://schemas.microsoft.com/office/drawing/2014/main" id="{954474DD-D614-186C-CA8B-94629AFB62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4F03A4-2110-5452-F30D-AA5CE3B1F189}"/>
              </a:ext>
            </a:extLst>
          </p:cNvPr>
          <p:cNvSpPr>
            <a:spLocks noGrp="1"/>
          </p:cNvSpPr>
          <p:nvPr>
            <p:ph type="sldNum" sz="quarter" idx="12"/>
          </p:nvPr>
        </p:nvSpPr>
        <p:spPr/>
        <p:txBody>
          <a:bodyPr/>
          <a:lstStyle/>
          <a:p>
            <a:fld id="{A0629BFE-EEE7-44A1-8728-19626B0BF87D}" type="slidenum">
              <a:rPr lang="en-US" smtClean="0"/>
              <a:t>‹#›</a:t>
            </a:fld>
            <a:endParaRPr lang="en-US"/>
          </a:p>
        </p:txBody>
      </p:sp>
    </p:spTree>
    <p:extLst>
      <p:ext uri="{BB962C8B-B14F-4D97-AF65-F5344CB8AC3E}">
        <p14:creationId xmlns:p14="http://schemas.microsoft.com/office/powerpoint/2010/main" val="2742967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A7FF0-8C0F-A6C6-31B9-09D21C6616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732F4A-B23B-44D7-0B8D-C99C1D3AE3F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325FB4-2590-715E-811A-4E4D9F150AF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BE237FB-D76E-8699-0847-E9E839F068E5}"/>
              </a:ext>
            </a:extLst>
          </p:cNvPr>
          <p:cNvSpPr>
            <a:spLocks noGrp="1"/>
          </p:cNvSpPr>
          <p:nvPr>
            <p:ph type="dt" sz="half" idx="10"/>
          </p:nvPr>
        </p:nvSpPr>
        <p:spPr/>
        <p:txBody>
          <a:bodyPr/>
          <a:lstStyle/>
          <a:p>
            <a:fld id="{9E4D725D-A929-426B-A570-E24B9A954174}" type="datetimeFigureOut">
              <a:rPr lang="en-US" smtClean="0"/>
              <a:t>6/6/2023</a:t>
            </a:fld>
            <a:endParaRPr lang="en-US"/>
          </a:p>
        </p:txBody>
      </p:sp>
      <p:sp>
        <p:nvSpPr>
          <p:cNvPr id="6" name="Footer Placeholder 5">
            <a:extLst>
              <a:ext uri="{FF2B5EF4-FFF2-40B4-BE49-F238E27FC236}">
                <a16:creationId xmlns:a16="http://schemas.microsoft.com/office/drawing/2014/main" id="{E452C764-4CF8-C824-C84C-9BFF329E49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B6BC09-0353-ED06-3509-D9825F22C557}"/>
              </a:ext>
            </a:extLst>
          </p:cNvPr>
          <p:cNvSpPr>
            <a:spLocks noGrp="1"/>
          </p:cNvSpPr>
          <p:nvPr>
            <p:ph type="sldNum" sz="quarter" idx="12"/>
          </p:nvPr>
        </p:nvSpPr>
        <p:spPr/>
        <p:txBody>
          <a:bodyPr/>
          <a:lstStyle/>
          <a:p>
            <a:fld id="{A0629BFE-EEE7-44A1-8728-19626B0BF87D}" type="slidenum">
              <a:rPr lang="en-US" smtClean="0"/>
              <a:t>‹#›</a:t>
            </a:fld>
            <a:endParaRPr lang="en-US"/>
          </a:p>
        </p:txBody>
      </p:sp>
    </p:spTree>
    <p:extLst>
      <p:ext uri="{BB962C8B-B14F-4D97-AF65-F5344CB8AC3E}">
        <p14:creationId xmlns:p14="http://schemas.microsoft.com/office/powerpoint/2010/main" val="40276511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519EA-98B6-6659-86DF-37B0FD99988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BF8840B-8F7D-2834-72EB-254345C738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B9E015-6000-D002-2EF8-0D8AEAE4ADF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51EA98F-8184-CB62-1C4F-73918EB2FA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D1A313-5E02-E041-BD48-9B981DA5D14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2814A7-3C2C-66D4-2957-7DBD1CA6AD7B}"/>
              </a:ext>
            </a:extLst>
          </p:cNvPr>
          <p:cNvSpPr>
            <a:spLocks noGrp="1"/>
          </p:cNvSpPr>
          <p:nvPr>
            <p:ph type="dt" sz="half" idx="10"/>
          </p:nvPr>
        </p:nvSpPr>
        <p:spPr/>
        <p:txBody>
          <a:bodyPr/>
          <a:lstStyle/>
          <a:p>
            <a:fld id="{9E4D725D-A929-426B-A570-E24B9A954174}" type="datetimeFigureOut">
              <a:rPr lang="en-US" smtClean="0"/>
              <a:t>6/6/2023</a:t>
            </a:fld>
            <a:endParaRPr lang="en-US"/>
          </a:p>
        </p:txBody>
      </p:sp>
      <p:sp>
        <p:nvSpPr>
          <p:cNvPr id="8" name="Footer Placeholder 7">
            <a:extLst>
              <a:ext uri="{FF2B5EF4-FFF2-40B4-BE49-F238E27FC236}">
                <a16:creationId xmlns:a16="http://schemas.microsoft.com/office/drawing/2014/main" id="{3366D480-CFCF-0013-1CEC-A8608209853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DE7EC1-C212-D581-FB12-7383A7920416}"/>
              </a:ext>
            </a:extLst>
          </p:cNvPr>
          <p:cNvSpPr>
            <a:spLocks noGrp="1"/>
          </p:cNvSpPr>
          <p:nvPr>
            <p:ph type="sldNum" sz="quarter" idx="12"/>
          </p:nvPr>
        </p:nvSpPr>
        <p:spPr/>
        <p:txBody>
          <a:bodyPr/>
          <a:lstStyle/>
          <a:p>
            <a:fld id="{A0629BFE-EEE7-44A1-8728-19626B0BF87D}" type="slidenum">
              <a:rPr lang="en-US" smtClean="0"/>
              <a:t>‹#›</a:t>
            </a:fld>
            <a:endParaRPr lang="en-US"/>
          </a:p>
        </p:txBody>
      </p:sp>
    </p:spTree>
    <p:extLst>
      <p:ext uri="{BB962C8B-B14F-4D97-AF65-F5344CB8AC3E}">
        <p14:creationId xmlns:p14="http://schemas.microsoft.com/office/powerpoint/2010/main" val="3718358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4F49F-ED53-8504-8E80-2C200674C97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5008ABF-32BD-0ED2-AA5F-E2B7813ECE8B}"/>
              </a:ext>
            </a:extLst>
          </p:cNvPr>
          <p:cNvSpPr>
            <a:spLocks noGrp="1"/>
          </p:cNvSpPr>
          <p:nvPr>
            <p:ph type="dt" sz="half" idx="10"/>
          </p:nvPr>
        </p:nvSpPr>
        <p:spPr/>
        <p:txBody>
          <a:bodyPr/>
          <a:lstStyle/>
          <a:p>
            <a:fld id="{9E4D725D-A929-426B-A570-E24B9A954174}" type="datetimeFigureOut">
              <a:rPr lang="en-US" smtClean="0"/>
              <a:t>6/6/2023</a:t>
            </a:fld>
            <a:endParaRPr lang="en-US"/>
          </a:p>
        </p:txBody>
      </p:sp>
      <p:sp>
        <p:nvSpPr>
          <p:cNvPr id="4" name="Footer Placeholder 3">
            <a:extLst>
              <a:ext uri="{FF2B5EF4-FFF2-40B4-BE49-F238E27FC236}">
                <a16:creationId xmlns:a16="http://schemas.microsoft.com/office/drawing/2014/main" id="{CD93C0CC-5826-1D3E-9E30-518A5C4767D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9F1671-D30D-5CB1-5CC2-D68091E36BC0}"/>
              </a:ext>
            </a:extLst>
          </p:cNvPr>
          <p:cNvSpPr>
            <a:spLocks noGrp="1"/>
          </p:cNvSpPr>
          <p:nvPr>
            <p:ph type="sldNum" sz="quarter" idx="12"/>
          </p:nvPr>
        </p:nvSpPr>
        <p:spPr/>
        <p:txBody>
          <a:bodyPr/>
          <a:lstStyle/>
          <a:p>
            <a:fld id="{A0629BFE-EEE7-44A1-8728-19626B0BF87D}" type="slidenum">
              <a:rPr lang="en-US" smtClean="0"/>
              <a:t>‹#›</a:t>
            </a:fld>
            <a:endParaRPr lang="en-US"/>
          </a:p>
        </p:txBody>
      </p:sp>
    </p:spTree>
    <p:extLst>
      <p:ext uri="{BB962C8B-B14F-4D97-AF65-F5344CB8AC3E}">
        <p14:creationId xmlns:p14="http://schemas.microsoft.com/office/powerpoint/2010/main" val="1542638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6E0CB1-0887-AC70-650E-C7BB3D919B22}"/>
              </a:ext>
            </a:extLst>
          </p:cNvPr>
          <p:cNvSpPr>
            <a:spLocks noGrp="1"/>
          </p:cNvSpPr>
          <p:nvPr>
            <p:ph type="dt" sz="half" idx="10"/>
          </p:nvPr>
        </p:nvSpPr>
        <p:spPr/>
        <p:txBody>
          <a:bodyPr/>
          <a:lstStyle/>
          <a:p>
            <a:fld id="{9E4D725D-A929-426B-A570-E24B9A954174}" type="datetimeFigureOut">
              <a:rPr lang="en-US" smtClean="0"/>
              <a:t>6/6/2023</a:t>
            </a:fld>
            <a:endParaRPr lang="en-US"/>
          </a:p>
        </p:txBody>
      </p:sp>
      <p:sp>
        <p:nvSpPr>
          <p:cNvPr id="3" name="Footer Placeholder 2">
            <a:extLst>
              <a:ext uri="{FF2B5EF4-FFF2-40B4-BE49-F238E27FC236}">
                <a16:creationId xmlns:a16="http://schemas.microsoft.com/office/drawing/2014/main" id="{6EA8EBF4-64FD-32AB-3C8D-26A1090A7C0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5E26AB5-B18C-67CE-CA81-15BB6531B012}"/>
              </a:ext>
            </a:extLst>
          </p:cNvPr>
          <p:cNvSpPr>
            <a:spLocks noGrp="1"/>
          </p:cNvSpPr>
          <p:nvPr>
            <p:ph type="sldNum" sz="quarter" idx="12"/>
          </p:nvPr>
        </p:nvSpPr>
        <p:spPr/>
        <p:txBody>
          <a:bodyPr/>
          <a:lstStyle/>
          <a:p>
            <a:fld id="{A0629BFE-EEE7-44A1-8728-19626B0BF87D}" type="slidenum">
              <a:rPr lang="en-US" smtClean="0"/>
              <a:t>‹#›</a:t>
            </a:fld>
            <a:endParaRPr lang="en-US"/>
          </a:p>
        </p:txBody>
      </p:sp>
    </p:spTree>
    <p:extLst>
      <p:ext uri="{BB962C8B-B14F-4D97-AF65-F5344CB8AC3E}">
        <p14:creationId xmlns:p14="http://schemas.microsoft.com/office/powerpoint/2010/main" val="39001416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45FA8-5319-DC84-E33B-CFD1B4CFB0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2355A3-BEFE-2BCB-28C3-04B4575095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D4F6B6-8CEF-6BA0-1703-BAC3100DB7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6B3A40-73B6-2755-372E-A881A99CCF71}"/>
              </a:ext>
            </a:extLst>
          </p:cNvPr>
          <p:cNvSpPr>
            <a:spLocks noGrp="1"/>
          </p:cNvSpPr>
          <p:nvPr>
            <p:ph type="dt" sz="half" idx="10"/>
          </p:nvPr>
        </p:nvSpPr>
        <p:spPr/>
        <p:txBody>
          <a:bodyPr/>
          <a:lstStyle/>
          <a:p>
            <a:fld id="{9E4D725D-A929-426B-A570-E24B9A954174}" type="datetimeFigureOut">
              <a:rPr lang="en-US" smtClean="0"/>
              <a:t>6/6/2023</a:t>
            </a:fld>
            <a:endParaRPr lang="en-US"/>
          </a:p>
        </p:txBody>
      </p:sp>
      <p:sp>
        <p:nvSpPr>
          <p:cNvPr id="6" name="Footer Placeholder 5">
            <a:extLst>
              <a:ext uri="{FF2B5EF4-FFF2-40B4-BE49-F238E27FC236}">
                <a16:creationId xmlns:a16="http://schemas.microsoft.com/office/drawing/2014/main" id="{B689B7CE-4F6E-9E7F-8A9C-DBE3C8C7BD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1F914F-5E8C-FF47-C544-2ACF2C99E95A}"/>
              </a:ext>
            </a:extLst>
          </p:cNvPr>
          <p:cNvSpPr>
            <a:spLocks noGrp="1"/>
          </p:cNvSpPr>
          <p:nvPr>
            <p:ph type="sldNum" sz="quarter" idx="12"/>
          </p:nvPr>
        </p:nvSpPr>
        <p:spPr/>
        <p:txBody>
          <a:bodyPr/>
          <a:lstStyle/>
          <a:p>
            <a:fld id="{A0629BFE-EEE7-44A1-8728-19626B0BF87D}" type="slidenum">
              <a:rPr lang="en-US" smtClean="0"/>
              <a:t>‹#›</a:t>
            </a:fld>
            <a:endParaRPr lang="en-US"/>
          </a:p>
        </p:txBody>
      </p:sp>
    </p:spTree>
    <p:extLst>
      <p:ext uri="{BB962C8B-B14F-4D97-AF65-F5344CB8AC3E}">
        <p14:creationId xmlns:p14="http://schemas.microsoft.com/office/powerpoint/2010/main" val="42580564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5AAE0-0C00-B311-3F13-4D10E7165F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E9CA9F9-AC2A-8588-5AE7-BAB5F9956E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A0673CB-5BD0-0B23-9D0F-2B21E67DD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21AAECE-0AB6-C327-85B9-96AC3241AC67}"/>
              </a:ext>
            </a:extLst>
          </p:cNvPr>
          <p:cNvSpPr>
            <a:spLocks noGrp="1"/>
          </p:cNvSpPr>
          <p:nvPr>
            <p:ph type="dt" sz="half" idx="10"/>
          </p:nvPr>
        </p:nvSpPr>
        <p:spPr/>
        <p:txBody>
          <a:bodyPr/>
          <a:lstStyle/>
          <a:p>
            <a:fld id="{9E4D725D-A929-426B-A570-E24B9A954174}" type="datetimeFigureOut">
              <a:rPr lang="en-US" smtClean="0"/>
              <a:t>6/6/2023</a:t>
            </a:fld>
            <a:endParaRPr lang="en-US"/>
          </a:p>
        </p:txBody>
      </p:sp>
      <p:sp>
        <p:nvSpPr>
          <p:cNvPr id="6" name="Footer Placeholder 5">
            <a:extLst>
              <a:ext uri="{FF2B5EF4-FFF2-40B4-BE49-F238E27FC236}">
                <a16:creationId xmlns:a16="http://schemas.microsoft.com/office/drawing/2014/main" id="{83AD8441-0385-482E-6EF3-9DC2ADAF90A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76775C-A070-A216-5F12-76E855FE209E}"/>
              </a:ext>
            </a:extLst>
          </p:cNvPr>
          <p:cNvSpPr>
            <a:spLocks noGrp="1"/>
          </p:cNvSpPr>
          <p:nvPr>
            <p:ph type="sldNum" sz="quarter" idx="12"/>
          </p:nvPr>
        </p:nvSpPr>
        <p:spPr/>
        <p:txBody>
          <a:bodyPr/>
          <a:lstStyle/>
          <a:p>
            <a:fld id="{A0629BFE-EEE7-44A1-8728-19626B0BF87D}" type="slidenum">
              <a:rPr lang="en-US" smtClean="0"/>
              <a:t>‹#›</a:t>
            </a:fld>
            <a:endParaRPr lang="en-US"/>
          </a:p>
        </p:txBody>
      </p:sp>
    </p:spTree>
    <p:extLst>
      <p:ext uri="{BB962C8B-B14F-4D97-AF65-F5344CB8AC3E}">
        <p14:creationId xmlns:p14="http://schemas.microsoft.com/office/powerpoint/2010/main" val="3533016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31DAA3-3226-9724-EC53-0B1B5C802A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0B7497E-83A1-F5A7-961A-5E4C16E62C0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E6B5F2-CC59-FD55-D903-F5FCA2A2F7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4D725D-A929-426B-A570-E24B9A954174}" type="datetimeFigureOut">
              <a:rPr lang="en-US" smtClean="0"/>
              <a:t>6/6/2023</a:t>
            </a:fld>
            <a:endParaRPr lang="en-US"/>
          </a:p>
        </p:txBody>
      </p:sp>
      <p:sp>
        <p:nvSpPr>
          <p:cNvPr id="5" name="Footer Placeholder 4">
            <a:extLst>
              <a:ext uri="{FF2B5EF4-FFF2-40B4-BE49-F238E27FC236}">
                <a16:creationId xmlns:a16="http://schemas.microsoft.com/office/drawing/2014/main" id="{B65370A6-020C-07BD-F35C-378CE411E5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51A06A4-D92A-404C-17FA-2B69D4D47D3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629BFE-EEE7-44A1-8728-19626B0BF87D}" type="slidenum">
              <a:rPr lang="en-US" smtClean="0"/>
              <a:t>‹#›</a:t>
            </a:fld>
            <a:endParaRPr lang="en-US"/>
          </a:p>
        </p:txBody>
      </p:sp>
    </p:spTree>
    <p:extLst>
      <p:ext uri="{BB962C8B-B14F-4D97-AF65-F5344CB8AC3E}">
        <p14:creationId xmlns:p14="http://schemas.microsoft.com/office/powerpoint/2010/main" val="4602817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t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t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F323-4899-3184-6D8C-1FE6C504FFF0}"/>
              </a:ext>
            </a:extLst>
          </p:cNvPr>
          <p:cNvSpPr>
            <a:spLocks noGrp="1"/>
          </p:cNvSpPr>
          <p:nvPr>
            <p:ph type="ctrTitle"/>
          </p:nvPr>
        </p:nvSpPr>
        <p:spPr/>
        <p:txBody>
          <a:bodyPr>
            <a:noAutofit/>
          </a:bodyPr>
          <a:lstStyle/>
          <a:p>
            <a:r>
              <a:rPr lang="en-US" sz="5400" dirty="0">
                <a:solidFill>
                  <a:srgbClr val="00B0F0"/>
                </a:solidFill>
                <a:latin typeface="Bahnschrift" panose="020B0502040204020203" pitchFamily="34" charset="0"/>
              </a:rPr>
              <a:t>Deep CANALs:</a:t>
            </a:r>
            <a:br>
              <a:rPr lang="en-US" sz="5400" dirty="0">
                <a:solidFill>
                  <a:srgbClr val="00B0F0"/>
                </a:solidFill>
                <a:latin typeface="Bahnschrift" panose="020B0502040204020203" pitchFamily="34" charset="0"/>
              </a:rPr>
            </a:br>
            <a:r>
              <a:rPr lang="en-US" sz="3600" dirty="0">
                <a:solidFill>
                  <a:srgbClr val="C10AFA"/>
                </a:solidFill>
                <a:latin typeface="Bahnschrift" panose="020B0502040204020203" pitchFamily="34" charset="0"/>
              </a:rPr>
              <a:t>A Deep Learning Approach to Refining the Canalization Theory of Psychopathology</a:t>
            </a:r>
          </a:p>
        </p:txBody>
      </p:sp>
      <p:sp>
        <p:nvSpPr>
          <p:cNvPr id="3" name="Subtitle 2">
            <a:extLst>
              <a:ext uri="{FF2B5EF4-FFF2-40B4-BE49-F238E27FC236}">
                <a16:creationId xmlns:a16="http://schemas.microsoft.com/office/drawing/2014/main" id="{B119F275-2B87-8A12-7249-B600C451C91D}"/>
              </a:ext>
            </a:extLst>
          </p:cNvPr>
          <p:cNvSpPr>
            <a:spLocks noGrp="1"/>
          </p:cNvSpPr>
          <p:nvPr>
            <p:ph type="subTitle" idx="1"/>
          </p:nvPr>
        </p:nvSpPr>
        <p:spPr/>
        <p:txBody>
          <a:bodyPr/>
          <a:lstStyle/>
          <a:p>
            <a:r>
              <a:rPr lang="en-US" dirty="0">
                <a:solidFill>
                  <a:srgbClr val="7030A0"/>
                </a:solidFill>
                <a:latin typeface="Bahnschrift" panose="020B0502040204020203" pitchFamily="34" charset="0"/>
              </a:rPr>
              <a:t>Juliani, </a:t>
            </a:r>
            <a:r>
              <a:rPr lang="en-US" dirty="0" err="1">
                <a:solidFill>
                  <a:srgbClr val="7030A0"/>
                </a:solidFill>
                <a:latin typeface="Bahnschrift" panose="020B0502040204020203" pitchFamily="34" charset="0"/>
              </a:rPr>
              <a:t>Safron</a:t>
            </a:r>
            <a:r>
              <a:rPr lang="en-US" dirty="0">
                <a:solidFill>
                  <a:srgbClr val="7030A0"/>
                </a:solidFill>
                <a:latin typeface="Bahnschrift" panose="020B0502040204020203" pitchFamily="34" charset="0"/>
              </a:rPr>
              <a:t> and Kanai, 2023</a:t>
            </a:r>
          </a:p>
        </p:txBody>
      </p:sp>
    </p:spTree>
    <p:extLst>
      <p:ext uri="{BB962C8B-B14F-4D97-AF65-F5344CB8AC3E}">
        <p14:creationId xmlns:p14="http://schemas.microsoft.com/office/powerpoint/2010/main" val="821801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Neuroanatomy</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a:xfrm>
            <a:off x="838200" y="1825625"/>
            <a:ext cx="5883112" cy="4351338"/>
          </a:xfrm>
        </p:spPr>
        <p:txBody>
          <a:bodyPr/>
          <a:lstStyle/>
          <a:p>
            <a:r>
              <a:rPr lang="en-US" dirty="0">
                <a:solidFill>
                  <a:srgbClr val="7030A0"/>
                </a:solidFill>
                <a:latin typeface="Bahnschrift" panose="020B0502040204020203" pitchFamily="34" charset="0"/>
              </a:rPr>
              <a:t>5-HT2ARs are widely distributed in cortex.</a:t>
            </a:r>
          </a:p>
          <a:p>
            <a:r>
              <a:rPr lang="en-US" dirty="0">
                <a:solidFill>
                  <a:srgbClr val="7030A0"/>
                </a:solidFill>
                <a:latin typeface="Bahnschrift" panose="020B0502040204020203" pitchFamily="34" charset="0"/>
              </a:rPr>
              <a:t>Heavily concentrated in layer V</a:t>
            </a:r>
          </a:p>
          <a:p>
            <a:pPr marL="0" indent="0">
              <a:buNone/>
            </a:pPr>
            <a:endParaRPr lang="en-US" dirty="0">
              <a:solidFill>
                <a:srgbClr val="7030A0"/>
              </a:solidFill>
              <a:latin typeface="Bahnschrift" panose="020B0502040204020203" pitchFamily="34" charset="0"/>
            </a:endParaRPr>
          </a:p>
        </p:txBody>
      </p:sp>
      <p:pic>
        <p:nvPicPr>
          <p:cNvPr id="5" name="Picture 4" descr="A picture containing screenshot, aqua, art&#10;&#10;Description automatically generated">
            <a:extLst>
              <a:ext uri="{FF2B5EF4-FFF2-40B4-BE49-F238E27FC236}">
                <a16:creationId xmlns:a16="http://schemas.microsoft.com/office/drawing/2014/main" id="{94DF7389-A42C-26C8-D22D-CDE07F7B80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00535" y="770279"/>
            <a:ext cx="4153265" cy="5416550"/>
          </a:xfrm>
          <a:prstGeom prst="rect">
            <a:avLst/>
          </a:prstGeom>
        </p:spPr>
      </p:pic>
      <p:sp>
        <p:nvSpPr>
          <p:cNvPr id="6" name="TextBox 5">
            <a:extLst>
              <a:ext uri="{FF2B5EF4-FFF2-40B4-BE49-F238E27FC236}">
                <a16:creationId xmlns:a16="http://schemas.microsoft.com/office/drawing/2014/main" id="{92233A10-C265-E38B-9071-239A7D7592F0}"/>
              </a:ext>
            </a:extLst>
          </p:cNvPr>
          <p:cNvSpPr txBox="1"/>
          <p:nvPr/>
        </p:nvSpPr>
        <p:spPr>
          <a:xfrm>
            <a:off x="838200" y="6428501"/>
            <a:ext cx="1361270" cy="369332"/>
          </a:xfrm>
          <a:prstGeom prst="rect">
            <a:avLst/>
          </a:prstGeom>
          <a:noFill/>
        </p:spPr>
        <p:txBody>
          <a:bodyPr wrap="none" rtlCol="0">
            <a:spAutoFit/>
          </a:bodyPr>
          <a:lstStyle/>
          <a:p>
            <a:r>
              <a:rPr lang="en-US" dirty="0">
                <a:solidFill>
                  <a:schemeClr val="bg1">
                    <a:lumMod val="75000"/>
                  </a:schemeClr>
                </a:solidFill>
                <a:latin typeface="Bahnschrift" panose="020B0502040204020203" pitchFamily="34" charset="0"/>
              </a:rPr>
              <a:t>Weber 2010</a:t>
            </a:r>
          </a:p>
        </p:txBody>
      </p:sp>
    </p:spTree>
    <p:extLst>
      <p:ext uri="{BB962C8B-B14F-4D97-AF65-F5344CB8AC3E}">
        <p14:creationId xmlns:p14="http://schemas.microsoft.com/office/powerpoint/2010/main" val="5381742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Thalamic Gating Hypothesis</a:t>
            </a:r>
          </a:p>
        </p:txBody>
      </p:sp>
      <p:pic>
        <p:nvPicPr>
          <p:cNvPr id="5" name="Picture 4">
            <a:extLst>
              <a:ext uri="{FF2B5EF4-FFF2-40B4-BE49-F238E27FC236}">
                <a16:creationId xmlns:a16="http://schemas.microsoft.com/office/drawing/2014/main" id="{CC7CE1A9-A8EB-5FC7-A9AB-683CB3D66720}"/>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838200" y="1690688"/>
            <a:ext cx="9826782" cy="4737813"/>
          </a:xfrm>
          <a:prstGeom prst="rect">
            <a:avLst/>
          </a:prstGeom>
        </p:spPr>
      </p:pic>
      <p:sp>
        <p:nvSpPr>
          <p:cNvPr id="9" name="TextBox 8">
            <a:extLst>
              <a:ext uri="{FF2B5EF4-FFF2-40B4-BE49-F238E27FC236}">
                <a16:creationId xmlns:a16="http://schemas.microsoft.com/office/drawing/2014/main" id="{252F3D09-CF00-291D-972D-DED8C40127B9}"/>
              </a:ext>
            </a:extLst>
          </p:cNvPr>
          <p:cNvSpPr txBox="1"/>
          <p:nvPr/>
        </p:nvSpPr>
        <p:spPr>
          <a:xfrm>
            <a:off x="838200" y="6428501"/>
            <a:ext cx="1552028" cy="369332"/>
          </a:xfrm>
          <a:prstGeom prst="rect">
            <a:avLst/>
          </a:prstGeom>
          <a:noFill/>
        </p:spPr>
        <p:txBody>
          <a:bodyPr wrap="none" rtlCol="0">
            <a:spAutoFit/>
          </a:bodyPr>
          <a:lstStyle/>
          <a:p>
            <a:r>
              <a:rPr lang="en-US" dirty="0">
                <a:solidFill>
                  <a:schemeClr val="bg1">
                    <a:lumMod val="75000"/>
                  </a:schemeClr>
                </a:solidFill>
                <a:latin typeface="Bahnschrift" panose="020B0502040204020203" pitchFamily="34" charset="0"/>
              </a:rPr>
              <a:t>Bedford 2023</a:t>
            </a:r>
          </a:p>
        </p:txBody>
      </p:sp>
    </p:spTree>
    <p:extLst>
      <p:ext uri="{BB962C8B-B14F-4D97-AF65-F5344CB8AC3E}">
        <p14:creationId xmlns:p14="http://schemas.microsoft.com/office/powerpoint/2010/main" val="5745335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Claustrum</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a:xfrm>
            <a:off x="838200" y="1825625"/>
            <a:ext cx="5834204" cy="4351338"/>
          </a:xfrm>
        </p:spPr>
        <p:txBody>
          <a:bodyPr/>
          <a:lstStyle/>
          <a:p>
            <a:r>
              <a:rPr lang="en-US" dirty="0">
                <a:solidFill>
                  <a:srgbClr val="7030A0"/>
                </a:solidFill>
                <a:latin typeface="Bahnschrift" panose="020B0502040204020203" pitchFamily="34" charset="0"/>
              </a:rPr>
              <a:t>One the brain’s most densely connected regions.</a:t>
            </a:r>
          </a:p>
          <a:p>
            <a:r>
              <a:rPr lang="en-US" dirty="0">
                <a:solidFill>
                  <a:srgbClr val="7030A0"/>
                </a:solidFill>
                <a:latin typeface="Bahnschrift" panose="020B0502040204020203" pitchFamily="34" charset="0"/>
              </a:rPr>
              <a:t>And dense in 5-HT2ARs.</a:t>
            </a:r>
          </a:p>
          <a:p>
            <a:endParaRPr lang="en-US" dirty="0">
              <a:solidFill>
                <a:srgbClr val="7030A0"/>
              </a:solidFill>
              <a:latin typeface="Bahnschrift" panose="020B0502040204020203" pitchFamily="34" charset="0"/>
            </a:endParaRPr>
          </a:p>
        </p:txBody>
      </p:sp>
      <p:pic>
        <p:nvPicPr>
          <p:cNvPr id="5" name="Picture 4" descr="A diagram of the brain&#10;&#10;Description automatically generated with low confidence">
            <a:extLst>
              <a:ext uri="{FF2B5EF4-FFF2-40B4-BE49-F238E27FC236}">
                <a16:creationId xmlns:a16="http://schemas.microsoft.com/office/drawing/2014/main" id="{1CC81314-7DF1-8C66-9F98-DCDA8630A4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59704" y="736089"/>
            <a:ext cx="5213145" cy="5592283"/>
          </a:xfrm>
          <a:prstGeom prst="rect">
            <a:avLst/>
          </a:prstGeom>
        </p:spPr>
      </p:pic>
      <p:sp>
        <p:nvSpPr>
          <p:cNvPr id="6" name="TextBox 5">
            <a:extLst>
              <a:ext uri="{FF2B5EF4-FFF2-40B4-BE49-F238E27FC236}">
                <a16:creationId xmlns:a16="http://schemas.microsoft.com/office/drawing/2014/main" id="{CFF446B9-A61C-8898-82FE-260CC417F6E4}"/>
              </a:ext>
            </a:extLst>
          </p:cNvPr>
          <p:cNvSpPr txBox="1"/>
          <p:nvPr/>
        </p:nvSpPr>
        <p:spPr>
          <a:xfrm>
            <a:off x="838200" y="6428501"/>
            <a:ext cx="1247457" cy="369332"/>
          </a:xfrm>
          <a:prstGeom prst="rect">
            <a:avLst/>
          </a:prstGeom>
          <a:noFill/>
        </p:spPr>
        <p:txBody>
          <a:bodyPr wrap="none" rtlCol="0">
            <a:spAutoFit/>
          </a:bodyPr>
          <a:lstStyle/>
          <a:p>
            <a:r>
              <a:rPr lang="en-US" dirty="0">
                <a:solidFill>
                  <a:schemeClr val="bg1">
                    <a:lumMod val="75000"/>
                  </a:schemeClr>
                </a:solidFill>
                <a:latin typeface="Bahnschrift" panose="020B0502040204020203" pitchFamily="34" charset="0"/>
              </a:rPr>
              <a:t>Doss 2022</a:t>
            </a:r>
          </a:p>
        </p:txBody>
      </p:sp>
    </p:spTree>
    <p:extLst>
      <p:ext uri="{BB962C8B-B14F-4D97-AF65-F5344CB8AC3E}">
        <p14:creationId xmlns:p14="http://schemas.microsoft.com/office/powerpoint/2010/main" val="1919097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REBUS Model</a:t>
            </a:r>
          </a:p>
        </p:txBody>
      </p:sp>
      <p:pic>
        <p:nvPicPr>
          <p:cNvPr id="8" name="Content Placeholder 7" descr="A picture containing diagram, sketch&#10;&#10;Description automatically generated">
            <a:extLst>
              <a:ext uri="{FF2B5EF4-FFF2-40B4-BE49-F238E27FC236}">
                <a16:creationId xmlns:a16="http://schemas.microsoft.com/office/drawing/2014/main" id="{12EE0AA7-2A63-F9D9-7D3E-B49871FBB25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84382" y="1690688"/>
            <a:ext cx="10515600" cy="3797118"/>
          </a:xfrm>
        </p:spPr>
      </p:pic>
      <p:sp>
        <p:nvSpPr>
          <p:cNvPr id="9" name="TextBox 8">
            <a:extLst>
              <a:ext uri="{FF2B5EF4-FFF2-40B4-BE49-F238E27FC236}">
                <a16:creationId xmlns:a16="http://schemas.microsoft.com/office/drawing/2014/main" id="{FB85303D-1104-DA69-33C6-7CCB400A3660}"/>
              </a:ext>
            </a:extLst>
          </p:cNvPr>
          <p:cNvSpPr txBox="1"/>
          <p:nvPr/>
        </p:nvSpPr>
        <p:spPr>
          <a:xfrm>
            <a:off x="838200" y="6428501"/>
            <a:ext cx="2241319" cy="369332"/>
          </a:xfrm>
          <a:prstGeom prst="rect">
            <a:avLst/>
          </a:prstGeom>
          <a:noFill/>
        </p:spPr>
        <p:txBody>
          <a:bodyPr wrap="none" rtlCol="0">
            <a:spAutoFit/>
          </a:bodyPr>
          <a:lstStyle/>
          <a:p>
            <a:r>
              <a:rPr lang="en-US" dirty="0">
                <a:solidFill>
                  <a:schemeClr val="bg1">
                    <a:lumMod val="75000"/>
                  </a:schemeClr>
                </a:solidFill>
                <a:latin typeface="Bahnschrift" panose="020B0502040204020203" pitchFamily="34" charset="0"/>
              </a:rPr>
              <a:t>Carhart-Harris 2019</a:t>
            </a:r>
          </a:p>
        </p:txBody>
      </p:sp>
    </p:spTree>
    <p:extLst>
      <p:ext uri="{BB962C8B-B14F-4D97-AF65-F5344CB8AC3E}">
        <p14:creationId xmlns:p14="http://schemas.microsoft.com/office/powerpoint/2010/main" val="8104265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Artificial Neural Networks</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p:txBody>
          <a:bodyPr/>
          <a:lstStyle/>
          <a:p>
            <a:r>
              <a:rPr lang="en-US" dirty="0">
                <a:solidFill>
                  <a:srgbClr val="7030A0"/>
                </a:solidFill>
                <a:latin typeface="Bahnschrift" panose="020B0502040204020203" pitchFamily="34" charset="0"/>
              </a:rPr>
              <a:t>The authors take inspiration from ANNs to propose a two-factor model of canalization.</a:t>
            </a:r>
          </a:p>
          <a:p>
            <a:r>
              <a:rPr lang="en-US" dirty="0">
                <a:solidFill>
                  <a:srgbClr val="7030A0"/>
                </a:solidFill>
                <a:latin typeface="Bahnschrift" panose="020B0502040204020203" pitchFamily="34" charset="0"/>
              </a:rPr>
              <a:t>They ask if a more accurate model would disambiguate between overfitting and plasticity loss. </a:t>
            </a:r>
          </a:p>
          <a:p>
            <a:pPr marL="0" indent="0">
              <a:buNone/>
            </a:pPr>
            <a:endParaRPr lang="en-US" dirty="0">
              <a:solidFill>
                <a:srgbClr val="7030A0"/>
              </a:solidFill>
              <a:latin typeface="Bahnschrift" panose="020B0502040204020203" pitchFamily="34" charset="0"/>
            </a:endParaRPr>
          </a:p>
        </p:txBody>
      </p:sp>
    </p:spTree>
    <p:extLst>
      <p:ext uri="{BB962C8B-B14F-4D97-AF65-F5344CB8AC3E}">
        <p14:creationId xmlns:p14="http://schemas.microsoft.com/office/powerpoint/2010/main" val="9871022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12EE0AA7-2A63-F9D9-7D3E-B49871FBB25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614533" y="441182"/>
            <a:ext cx="10962934" cy="5975636"/>
          </a:xfrm>
        </p:spPr>
      </p:pic>
    </p:spTree>
    <p:extLst>
      <p:ext uri="{BB962C8B-B14F-4D97-AF65-F5344CB8AC3E}">
        <p14:creationId xmlns:p14="http://schemas.microsoft.com/office/powerpoint/2010/main" val="12004271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12EE0AA7-2A63-F9D9-7D3E-B49871FBB25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46184" y="441182"/>
            <a:ext cx="10962934" cy="5975636"/>
          </a:xfrm>
        </p:spPr>
      </p:pic>
    </p:spTree>
    <p:extLst>
      <p:ext uri="{BB962C8B-B14F-4D97-AF65-F5344CB8AC3E}">
        <p14:creationId xmlns:p14="http://schemas.microsoft.com/office/powerpoint/2010/main" val="37071772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Canalization is not necessarily bad</a:t>
            </a:r>
          </a:p>
        </p:txBody>
      </p:sp>
      <p:sp>
        <p:nvSpPr>
          <p:cNvPr id="5" name="Content Placeholder 2">
            <a:extLst>
              <a:ext uri="{FF2B5EF4-FFF2-40B4-BE49-F238E27FC236}">
                <a16:creationId xmlns:a16="http://schemas.microsoft.com/office/drawing/2014/main" id="{9776566D-4366-6C46-6DA7-5905C15A00E0}"/>
              </a:ext>
            </a:extLst>
          </p:cNvPr>
          <p:cNvSpPr>
            <a:spLocks noGrp="1"/>
          </p:cNvSpPr>
          <p:nvPr>
            <p:ph idx="1"/>
          </p:nvPr>
        </p:nvSpPr>
        <p:spPr>
          <a:xfrm>
            <a:off x="838200" y="1825625"/>
            <a:ext cx="10515600" cy="4351338"/>
          </a:xfrm>
        </p:spPr>
        <p:txBody>
          <a:bodyPr/>
          <a:lstStyle/>
          <a:p>
            <a:r>
              <a:rPr lang="en-US" dirty="0">
                <a:solidFill>
                  <a:srgbClr val="7030A0"/>
                </a:solidFill>
                <a:latin typeface="Bahnschrift" panose="020B0502040204020203" pitchFamily="34" charset="0"/>
              </a:rPr>
              <a:t>Healthy people may hold low-entropy, highly-canalized beliefs. </a:t>
            </a:r>
          </a:p>
          <a:p>
            <a:r>
              <a:rPr lang="en-US" dirty="0">
                <a:solidFill>
                  <a:srgbClr val="7030A0"/>
                </a:solidFill>
                <a:latin typeface="Bahnschrift" panose="020B0502040204020203" pitchFamily="34" charset="0"/>
              </a:rPr>
              <a:t>Some psychopathologies may involve </a:t>
            </a:r>
            <a:r>
              <a:rPr lang="en-US" dirty="0" err="1">
                <a:solidFill>
                  <a:srgbClr val="7030A0"/>
                </a:solidFill>
                <a:latin typeface="Bahnschrift" panose="020B0502040204020203" pitchFamily="34" charset="0"/>
              </a:rPr>
              <a:t>undercanalization</a:t>
            </a:r>
            <a:r>
              <a:rPr lang="en-US" dirty="0">
                <a:solidFill>
                  <a:srgbClr val="7030A0"/>
                </a:solidFill>
                <a:latin typeface="Bahnschrift" panose="020B0502040204020203" pitchFamily="34" charset="0"/>
              </a:rPr>
              <a:t>.</a:t>
            </a:r>
          </a:p>
          <a:p>
            <a:r>
              <a:rPr lang="en-US" dirty="0">
                <a:solidFill>
                  <a:srgbClr val="7030A0"/>
                </a:solidFill>
                <a:latin typeface="Bahnschrift" panose="020B0502040204020203" pitchFamily="34" charset="0"/>
              </a:rPr>
              <a:t>In the two-factor model, canalization may be unbalanced.</a:t>
            </a:r>
          </a:p>
          <a:p>
            <a:pPr marL="0" indent="0">
              <a:buNone/>
            </a:pPr>
            <a:endParaRPr lang="en-US" dirty="0">
              <a:solidFill>
                <a:srgbClr val="7030A0"/>
              </a:solidFill>
              <a:latin typeface="Bahnschrift" panose="020B0502040204020203" pitchFamily="34" charset="0"/>
            </a:endParaRPr>
          </a:p>
          <a:p>
            <a:pPr marL="0" indent="0">
              <a:buNone/>
            </a:pPr>
            <a:endParaRPr lang="en-US" dirty="0">
              <a:solidFill>
                <a:srgbClr val="7030A0"/>
              </a:solidFill>
              <a:latin typeface="Bahnschrift" panose="020B0502040204020203" pitchFamily="34" charset="0"/>
            </a:endParaRPr>
          </a:p>
        </p:txBody>
      </p:sp>
    </p:spTree>
    <p:extLst>
      <p:ext uri="{BB962C8B-B14F-4D97-AF65-F5344CB8AC3E}">
        <p14:creationId xmlns:p14="http://schemas.microsoft.com/office/powerpoint/2010/main" val="249566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Stability &amp; Plasticity</a:t>
            </a:r>
          </a:p>
        </p:txBody>
      </p:sp>
      <p:pic>
        <p:nvPicPr>
          <p:cNvPr id="8" name="Content Placeholder 7">
            <a:extLst>
              <a:ext uri="{FF2B5EF4-FFF2-40B4-BE49-F238E27FC236}">
                <a16:creationId xmlns:a16="http://schemas.microsoft.com/office/drawing/2014/main" id="{12EE0AA7-2A63-F9D9-7D3E-B49871FBB25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387532" y="1404071"/>
            <a:ext cx="11647484" cy="4876986"/>
          </a:xfrm>
        </p:spPr>
      </p:pic>
    </p:spTree>
    <p:extLst>
      <p:ext uri="{BB962C8B-B14F-4D97-AF65-F5344CB8AC3E}">
        <p14:creationId xmlns:p14="http://schemas.microsoft.com/office/powerpoint/2010/main" val="6999832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a:extLst>
              <a:ext uri="{FF2B5EF4-FFF2-40B4-BE49-F238E27FC236}">
                <a16:creationId xmlns:a16="http://schemas.microsoft.com/office/drawing/2014/main" id="{12EE0AA7-2A63-F9D9-7D3E-B49871FBB25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446184" y="441182"/>
            <a:ext cx="10962934" cy="5975636"/>
          </a:xfrm>
        </p:spPr>
      </p:pic>
    </p:spTree>
    <p:extLst>
      <p:ext uri="{BB962C8B-B14F-4D97-AF65-F5344CB8AC3E}">
        <p14:creationId xmlns:p14="http://schemas.microsoft.com/office/powerpoint/2010/main" val="2831522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Psychedelics</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p:txBody>
          <a:bodyPr/>
          <a:lstStyle/>
          <a:p>
            <a:r>
              <a:rPr lang="en-US" dirty="0">
                <a:solidFill>
                  <a:srgbClr val="7030A0"/>
                </a:solidFill>
                <a:latin typeface="Bahnschrift" panose="020B0502040204020203" pitchFamily="34" charset="0"/>
              </a:rPr>
              <a:t>May effectively treat a variety of psychopathologies. </a:t>
            </a:r>
          </a:p>
          <a:p>
            <a:r>
              <a:rPr lang="en-US" dirty="0">
                <a:solidFill>
                  <a:srgbClr val="7030A0"/>
                </a:solidFill>
                <a:latin typeface="Bahnschrift" panose="020B0502040204020203" pitchFamily="34" charset="0"/>
              </a:rPr>
              <a:t>Aren’t for everyone, or every disorder.</a:t>
            </a:r>
          </a:p>
          <a:p>
            <a:r>
              <a:rPr lang="en-US" dirty="0">
                <a:solidFill>
                  <a:srgbClr val="7030A0"/>
                </a:solidFill>
                <a:latin typeface="Bahnschrift" panose="020B0502040204020203" pitchFamily="34" charset="0"/>
              </a:rPr>
              <a:t>How could new psychiatric models help?</a:t>
            </a:r>
          </a:p>
          <a:p>
            <a:pPr marL="0" indent="0">
              <a:buNone/>
            </a:pPr>
            <a:endParaRPr lang="en-US" dirty="0">
              <a:solidFill>
                <a:srgbClr val="7030A0"/>
              </a:solidFill>
              <a:latin typeface="Bahnschrift" panose="020B0502040204020203" pitchFamily="34" charset="0"/>
            </a:endParaRPr>
          </a:p>
        </p:txBody>
      </p:sp>
    </p:spTree>
    <p:extLst>
      <p:ext uri="{BB962C8B-B14F-4D97-AF65-F5344CB8AC3E}">
        <p14:creationId xmlns:p14="http://schemas.microsoft.com/office/powerpoint/2010/main" val="33019895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The Betterment of Well People</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a:xfrm>
            <a:off x="838199" y="1825625"/>
            <a:ext cx="6150430" cy="4351338"/>
          </a:xfrm>
        </p:spPr>
        <p:txBody>
          <a:bodyPr/>
          <a:lstStyle/>
          <a:p>
            <a:r>
              <a:rPr lang="en-US" dirty="0">
                <a:solidFill>
                  <a:srgbClr val="7030A0"/>
                </a:solidFill>
                <a:latin typeface="Bahnschrift" panose="020B0502040204020203" pitchFamily="34" charset="0"/>
              </a:rPr>
              <a:t>What does a healthy mind have to lose or gain from psychedelics?</a:t>
            </a:r>
          </a:p>
          <a:p>
            <a:r>
              <a:rPr lang="en-US" dirty="0">
                <a:solidFill>
                  <a:srgbClr val="7030A0"/>
                </a:solidFill>
                <a:latin typeface="Bahnschrift" panose="020B0502040204020203" pitchFamily="34" charset="0"/>
              </a:rPr>
              <a:t>How much entropy is ideal?</a:t>
            </a:r>
          </a:p>
          <a:p>
            <a:r>
              <a:rPr lang="en-US" dirty="0">
                <a:solidFill>
                  <a:srgbClr val="7030A0"/>
                </a:solidFill>
                <a:latin typeface="Bahnschrift" panose="020B0502040204020203" pitchFamily="34" charset="0"/>
              </a:rPr>
              <a:t>What is mental wellness?</a:t>
            </a:r>
          </a:p>
        </p:txBody>
      </p:sp>
    </p:spTree>
    <p:extLst>
      <p:ext uri="{BB962C8B-B14F-4D97-AF65-F5344CB8AC3E}">
        <p14:creationId xmlns:p14="http://schemas.microsoft.com/office/powerpoint/2010/main" val="6200880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Questions</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a:xfrm>
            <a:off x="838199" y="1825625"/>
            <a:ext cx="10101944" cy="4351338"/>
          </a:xfrm>
        </p:spPr>
        <p:txBody>
          <a:bodyPr/>
          <a:lstStyle/>
          <a:p>
            <a:r>
              <a:rPr lang="en-US" dirty="0">
                <a:solidFill>
                  <a:srgbClr val="7030A0"/>
                </a:solidFill>
                <a:latin typeface="Bahnschrift" panose="020B0502040204020203" pitchFamily="34" charset="0"/>
              </a:rPr>
              <a:t>Do the inference and learning factors correspond to the acute and post-acute effects of psychedelics?</a:t>
            </a:r>
          </a:p>
          <a:p>
            <a:r>
              <a:rPr lang="en-US" dirty="0">
                <a:solidFill>
                  <a:srgbClr val="7030A0"/>
                </a:solidFill>
                <a:latin typeface="Bahnschrift" panose="020B0502040204020203" pitchFamily="34" charset="0"/>
              </a:rPr>
              <a:t>What about non-psychedelic </a:t>
            </a:r>
            <a:r>
              <a:rPr lang="en-US" dirty="0" err="1">
                <a:solidFill>
                  <a:srgbClr val="7030A0"/>
                </a:solidFill>
                <a:latin typeface="Bahnschrift" panose="020B0502040204020203" pitchFamily="34" charset="0"/>
              </a:rPr>
              <a:t>neuroplastogens</a:t>
            </a:r>
            <a:r>
              <a:rPr lang="en-US" dirty="0">
                <a:solidFill>
                  <a:srgbClr val="7030A0"/>
                </a:solidFill>
                <a:latin typeface="Bahnschrift" panose="020B0502040204020203" pitchFamily="34" charset="0"/>
              </a:rPr>
              <a:t>? </a:t>
            </a:r>
          </a:p>
        </p:txBody>
      </p:sp>
    </p:spTree>
    <p:extLst>
      <p:ext uri="{BB962C8B-B14F-4D97-AF65-F5344CB8AC3E}">
        <p14:creationId xmlns:p14="http://schemas.microsoft.com/office/powerpoint/2010/main" val="15236838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Questions</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a:xfrm>
            <a:off x="838199" y="1825625"/>
            <a:ext cx="10101944" cy="4351338"/>
          </a:xfrm>
        </p:spPr>
        <p:txBody>
          <a:bodyPr/>
          <a:lstStyle/>
          <a:p>
            <a:r>
              <a:rPr lang="en-US" dirty="0">
                <a:solidFill>
                  <a:srgbClr val="7030A0"/>
                </a:solidFill>
                <a:latin typeface="Bahnschrift" panose="020B0502040204020203" pitchFamily="34" charset="0"/>
              </a:rPr>
              <a:t>How might cognitive therapy fit in with the CANAL model?</a:t>
            </a:r>
          </a:p>
          <a:p>
            <a:r>
              <a:rPr lang="en-US" dirty="0">
                <a:solidFill>
                  <a:srgbClr val="7030A0"/>
                </a:solidFill>
                <a:latin typeface="Bahnschrift" panose="020B0502040204020203" pitchFamily="34" charset="0"/>
              </a:rPr>
              <a:t>Are psychedelics necessarily an adventurous undertaking?</a:t>
            </a:r>
          </a:p>
          <a:p>
            <a:r>
              <a:rPr lang="en-US" dirty="0">
                <a:solidFill>
                  <a:srgbClr val="7030A0"/>
                </a:solidFill>
                <a:latin typeface="Bahnschrift" panose="020B0502040204020203" pitchFamily="34" charset="0"/>
              </a:rPr>
              <a:t>Is risk necessary for adventure?</a:t>
            </a:r>
          </a:p>
          <a:p>
            <a:r>
              <a:rPr lang="en-US" dirty="0">
                <a:solidFill>
                  <a:srgbClr val="7030A0"/>
                </a:solidFill>
                <a:latin typeface="Bahnschrift" panose="020B0502040204020203" pitchFamily="34" charset="0"/>
              </a:rPr>
              <a:t>Is risk necessary </a:t>
            </a:r>
            <a:r>
              <a:rPr lang="en-US">
                <a:solidFill>
                  <a:srgbClr val="7030A0"/>
                </a:solidFill>
                <a:latin typeface="Bahnschrift" panose="020B0502040204020203" pitchFamily="34" charset="0"/>
              </a:rPr>
              <a:t>for therapy?</a:t>
            </a:r>
            <a:endParaRPr lang="en-US" dirty="0">
              <a:solidFill>
                <a:srgbClr val="7030A0"/>
              </a:solidFill>
              <a:latin typeface="Bahnschrift" panose="020B0502040204020203" pitchFamily="34" charset="0"/>
            </a:endParaRPr>
          </a:p>
          <a:p>
            <a:endParaRPr lang="en-US" dirty="0">
              <a:solidFill>
                <a:srgbClr val="7030A0"/>
              </a:solidFill>
              <a:latin typeface="Bahnschrift" panose="020B0502040204020203" pitchFamily="34" charset="0"/>
            </a:endParaRPr>
          </a:p>
        </p:txBody>
      </p:sp>
    </p:spTree>
    <p:extLst>
      <p:ext uri="{BB962C8B-B14F-4D97-AF65-F5344CB8AC3E}">
        <p14:creationId xmlns:p14="http://schemas.microsoft.com/office/powerpoint/2010/main" val="1908480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Beliefs</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p:txBody>
          <a:bodyPr/>
          <a:lstStyle/>
          <a:p>
            <a:r>
              <a:rPr lang="en-US" dirty="0">
                <a:solidFill>
                  <a:srgbClr val="7030A0"/>
                </a:solidFill>
                <a:latin typeface="Bahnschrift" panose="020B0502040204020203" pitchFamily="34" charset="0"/>
              </a:rPr>
              <a:t>The term “beliefs” refers to Bayesian priors and the models than maintain them.</a:t>
            </a:r>
          </a:p>
          <a:p>
            <a:pPr marL="0" indent="0">
              <a:buNone/>
            </a:pPr>
            <a:endParaRPr lang="en-US" dirty="0">
              <a:solidFill>
                <a:srgbClr val="7030A0"/>
              </a:solidFill>
              <a:latin typeface="Bahnschrift" panose="020B0502040204020203" pitchFamily="34" charset="0"/>
            </a:endParaRPr>
          </a:p>
        </p:txBody>
      </p:sp>
    </p:spTree>
    <p:extLst>
      <p:ext uri="{BB962C8B-B14F-4D97-AF65-F5344CB8AC3E}">
        <p14:creationId xmlns:p14="http://schemas.microsoft.com/office/powerpoint/2010/main" val="2880226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blue and white drawing of a mountain&#10;&#10;Description automatically generated with low confidence">
            <a:extLst>
              <a:ext uri="{FF2B5EF4-FFF2-40B4-BE49-F238E27FC236}">
                <a16:creationId xmlns:a16="http://schemas.microsoft.com/office/drawing/2014/main" id="{779485F4-97E0-930B-7EC1-98E6F8FCB1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424574"/>
            <a:ext cx="5928578" cy="4373259"/>
          </a:xfrm>
          <a:prstGeom prst="rect">
            <a:avLst/>
          </a:prstGeom>
        </p:spPr>
      </p:pic>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CANAL Model of Psychopathology</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a:xfrm>
            <a:off x="838200" y="1825625"/>
            <a:ext cx="6041571" cy="4351338"/>
          </a:xfrm>
        </p:spPr>
        <p:txBody>
          <a:bodyPr/>
          <a:lstStyle/>
          <a:p>
            <a:r>
              <a:rPr lang="en-US" i="1" dirty="0">
                <a:solidFill>
                  <a:srgbClr val="7030A0"/>
                </a:solidFill>
                <a:latin typeface="Bahnschrift" panose="020B0502040204020203" pitchFamily="34" charset="0"/>
              </a:rPr>
              <a:t>Canalization: </a:t>
            </a:r>
            <a:r>
              <a:rPr lang="en-US" dirty="0">
                <a:solidFill>
                  <a:srgbClr val="7030A0"/>
                </a:solidFill>
                <a:latin typeface="Bahnschrift" panose="020B0502040204020203" pitchFamily="34" charset="0"/>
              </a:rPr>
              <a:t>The development of overly precise or rigid beliefs about the state of the world.</a:t>
            </a:r>
          </a:p>
          <a:p>
            <a:r>
              <a:rPr lang="en-US" dirty="0">
                <a:solidFill>
                  <a:srgbClr val="7030A0"/>
                </a:solidFill>
                <a:latin typeface="Bahnschrift" panose="020B0502040204020203" pitchFamily="34" charset="0"/>
              </a:rPr>
              <a:t>Rigid beliefs can act as sticky attractors, becoming engaged in inappropriate and maladaptive contexts.</a:t>
            </a:r>
          </a:p>
        </p:txBody>
      </p:sp>
      <p:sp>
        <p:nvSpPr>
          <p:cNvPr id="4" name="TextBox 3">
            <a:extLst>
              <a:ext uri="{FF2B5EF4-FFF2-40B4-BE49-F238E27FC236}">
                <a16:creationId xmlns:a16="http://schemas.microsoft.com/office/drawing/2014/main" id="{5C974F0F-5B37-5DFE-7CAF-36AF75E272F4}"/>
              </a:ext>
            </a:extLst>
          </p:cNvPr>
          <p:cNvSpPr txBox="1"/>
          <p:nvPr/>
        </p:nvSpPr>
        <p:spPr>
          <a:xfrm>
            <a:off x="838200" y="6428501"/>
            <a:ext cx="2286203" cy="369332"/>
          </a:xfrm>
          <a:prstGeom prst="rect">
            <a:avLst/>
          </a:prstGeom>
          <a:noFill/>
        </p:spPr>
        <p:txBody>
          <a:bodyPr wrap="none" rtlCol="0">
            <a:spAutoFit/>
          </a:bodyPr>
          <a:lstStyle/>
          <a:p>
            <a:r>
              <a:rPr lang="en-US" dirty="0">
                <a:solidFill>
                  <a:schemeClr val="bg1">
                    <a:lumMod val="75000"/>
                  </a:schemeClr>
                </a:solidFill>
                <a:latin typeface="Bahnschrift" panose="020B0502040204020203" pitchFamily="34" charset="0"/>
              </a:rPr>
              <a:t>Carhart-Harris 2023</a:t>
            </a:r>
          </a:p>
        </p:txBody>
      </p:sp>
    </p:spTree>
    <p:extLst>
      <p:ext uri="{BB962C8B-B14F-4D97-AF65-F5344CB8AC3E}">
        <p14:creationId xmlns:p14="http://schemas.microsoft.com/office/powerpoint/2010/main" val="3846837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CANAL Model of Psychopathology</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a:xfrm>
            <a:off x="838200" y="1825625"/>
            <a:ext cx="5257800" cy="4351338"/>
          </a:xfrm>
        </p:spPr>
        <p:txBody>
          <a:bodyPr/>
          <a:lstStyle/>
          <a:p>
            <a:r>
              <a:rPr lang="en-US" dirty="0">
                <a:solidFill>
                  <a:srgbClr val="7030A0"/>
                </a:solidFill>
                <a:latin typeface="Bahnschrift" panose="020B0502040204020203" pitchFamily="34" charset="0"/>
              </a:rPr>
              <a:t>Psychedelic interventions may “anneal” canalized beliefs. </a:t>
            </a:r>
          </a:p>
        </p:txBody>
      </p:sp>
      <p:sp>
        <p:nvSpPr>
          <p:cNvPr id="4" name="TextBox 3">
            <a:extLst>
              <a:ext uri="{FF2B5EF4-FFF2-40B4-BE49-F238E27FC236}">
                <a16:creationId xmlns:a16="http://schemas.microsoft.com/office/drawing/2014/main" id="{5C974F0F-5B37-5DFE-7CAF-36AF75E272F4}"/>
              </a:ext>
            </a:extLst>
          </p:cNvPr>
          <p:cNvSpPr txBox="1"/>
          <p:nvPr/>
        </p:nvSpPr>
        <p:spPr>
          <a:xfrm>
            <a:off x="838200" y="6428501"/>
            <a:ext cx="2286203" cy="369332"/>
          </a:xfrm>
          <a:prstGeom prst="rect">
            <a:avLst/>
          </a:prstGeom>
          <a:noFill/>
        </p:spPr>
        <p:txBody>
          <a:bodyPr wrap="none" rtlCol="0">
            <a:spAutoFit/>
          </a:bodyPr>
          <a:lstStyle/>
          <a:p>
            <a:r>
              <a:rPr lang="en-US" dirty="0">
                <a:solidFill>
                  <a:schemeClr val="bg1">
                    <a:lumMod val="75000"/>
                  </a:schemeClr>
                </a:solidFill>
                <a:latin typeface="Bahnschrift" panose="020B0502040204020203" pitchFamily="34" charset="0"/>
              </a:rPr>
              <a:t>Carhart-Harris 2023</a:t>
            </a:r>
          </a:p>
        </p:txBody>
      </p:sp>
      <p:pic>
        <p:nvPicPr>
          <p:cNvPr id="6" name="Picture 5" descr="A blue and white drawing of a mountain&#10;&#10;Description automatically generated with low confidence">
            <a:extLst>
              <a:ext uri="{FF2B5EF4-FFF2-40B4-BE49-F238E27FC236}">
                <a16:creationId xmlns:a16="http://schemas.microsoft.com/office/drawing/2014/main" id="{B39C7C71-E9DC-7CE5-2147-074FC22BA5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424574"/>
            <a:ext cx="5928578" cy="4373259"/>
          </a:xfrm>
          <a:prstGeom prst="rect">
            <a:avLst/>
          </a:prstGeom>
        </p:spPr>
      </p:pic>
    </p:spTree>
    <p:extLst>
      <p:ext uri="{BB962C8B-B14F-4D97-AF65-F5344CB8AC3E}">
        <p14:creationId xmlns:p14="http://schemas.microsoft.com/office/powerpoint/2010/main" val="2459016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HPP</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a:xfrm>
            <a:off x="838199" y="1825625"/>
            <a:ext cx="6727372" cy="4351338"/>
          </a:xfrm>
        </p:spPr>
        <p:txBody>
          <a:bodyPr/>
          <a:lstStyle/>
          <a:p>
            <a:r>
              <a:rPr lang="en-US" dirty="0">
                <a:solidFill>
                  <a:srgbClr val="7030A0"/>
                </a:solidFill>
                <a:latin typeface="Bahnschrift" panose="020B0502040204020203" pitchFamily="34" charset="0"/>
              </a:rPr>
              <a:t>Hierarchical Predictive Processing</a:t>
            </a:r>
          </a:p>
          <a:p>
            <a:r>
              <a:rPr lang="en-US" dirty="0">
                <a:solidFill>
                  <a:srgbClr val="7030A0"/>
                </a:solidFill>
                <a:latin typeface="Bahnschrift" panose="020B0502040204020203" pitchFamily="34" charset="0"/>
              </a:rPr>
              <a:t>Sequence of models predict the activity of hierarchically lower models.</a:t>
            </a:r>
          </a:p>
          <a:p>
            <a:r>
              <a:rPr lang="en-US" dirty="0">
                <a:solidFill>
                  <a:srgbClr val="7030A0"/>
                </a:solidFill>
                <a:latin typeface="Bahnschrift" panose="020B0502040204020203" pitchFamily="34" charset="0"/>
              </a:rPr>
              <a:t>Error signals from lower-level models propagate upward.</a:t>
            </a:r>
          </a:p>
          <a:p>
            <a:endParaRPr lang="en-US" dirty="0">
              <a:solidFill>
                <a:srgbClr val="7030A0"/>
              </a:solidFill>
              <a:latin typeface="Bahnschrift" panose="020B0502040204020203" pitchFamily="34" charset="0"/>
            </a:endParaRPr>
          </a:p>
        </p:txBody>
      </p:sp>
      <p:pic>
        <p:nvPicPr>
          <p:cNvPr id="5" name="Picture 4" descr="A picture containing text, screenshot, font, cartoon&#10;&#10;Description automatically generated">
            <a:extLst>
              <a:ext uri="{FF2B5EF4-FFF2-40B4-BE49-F238E27FC236}">
                <a16:creationId xmlns:a16="http://schemas.microsoft.com/office/drawing/2014/main" id="{9EE3224B-4DA4-ED7D-D68D-10DB37ABA1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3362" y="624041"/>
            <a:ext cx="1953702" cy="5609918"/>
          </a:xfrm>
          <a:prstGeom prst="rect">
            <a:avLst/>
          </a:prstGeom>
        </p:spPr>
      </p:pic>
      <p:sp>
        <p:nvSpPr>
          <p:cNvPr id="6" name="TextBox 5">
            <a:extLst>
              <a:ext uri="{FF2B5EF4-FFF2-40B4-BE49-F238E27FC236}">
                <a16:creationId xmlns:a16="http://schemas.microsoft.com/office/drawing/2014/main" id="{E66C4C53-9FDF-5EF7-6281-1FA28B9AEF58}"/>
              </a:ext>
            </a:extLst>
          </p:cNvPr>
          <p:cNvSpPr txBox="1"/>
          <p:nvPr/>
        </p:nvSpPr>
        <p:spPr>
          <a:xfrm>
            <a:off x="838200" y="6428501"/>
            <a:ext cx="1326004" cy="369332"/>
          </a:xfrm>
          <a:prstGeom prst="rect">
            <a:avLst/>
          </a:prstGeom>
          <a:noFill/>
        </p:spPr>
        <p:txBody>
          <a:bodyPr wrap="none" rtlCol="0">
            <a:spAutoFit/>
          </a:bodyPr>
          <a:lstStyle/>
          <a:p>
            <a:r>
              <a:rPr lang="en-US" dirty="0">
                <a:solidFill>
                  <a:schemeClr val="bg1">
                    <a:lumMod val="75000"/>
                  </a:schemeClr>
                </a:solidFill>
                <a:latin typeface="Bahnschrift" panose="020B0502040204020203" pitchFamily="34" charset="0"/>
              </a:rPr>
              <a:t>Keller 2018</a:t>
            </a:r>
          </a:p>
        </p:txBody>
      </p:sp>
    </p:spTree>
    <p:extLst>
      <p:ext uri="{BB962C8B-B14F-4D97-AF65-F5344CB8AC3E}">
        <p14:creationId xmlns:p14="http://schemas.microsoft.com/office/powerpoint/2010/main" val="1283778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HPP + Psychedelics</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a:xfrm>
            <a:off x="838199" y="1825625"/>
            <a:ext cx="6727372" cy="4351338"/>
          </a:xfrm>
        </p:spPr>
        <p:txBody>
          <a:bodyPr/>
          <a:lstStyle/>
          <a:p>
            <a:r>
              <a:rPr lang="en-US" dirty="0">
                <a:solidFill>
                  <a:srgbClr val="7030A0"/>
                </a:solidFill>
                <a:latin typeface="Bahnschrift" panose="020B0502040204020203" pitchFamily="34" charset="0"/>
              </a:rPr>
              <a:t>If high level models are unable to predict beliefs at lower levels, they can’t suppress them.</a:t>
            </a:r>
          </a:p>
          <a:p>
            <a:r>
              <a:rPr lang="en-US" dirty="0">
                <a:solidFill>
                  <a:srgbClr val="7030A0"/>
                </a:solidFill>
                <a:latin typeface="Bahnschrift" panose="020B0502040204020203" pitchFamily="34" charset="0"/>
              </a:rPr>
              <a:t>Error signals continue to propagate up.</a:t>
            </a:r>
          </a:p>
          <a:p>
            <a:endParaRPr lang="en-US" dirty="0">
              <a:solidFill>
                <a:srgbClr val="7030A0"/>
              </a:solidFill>
              <a:latin typeface="Bahnschrift" panose="020B0502040204020203" pitchFamily="34" charset="0"/>
            </a:endParaRPr>
          </a:p>
        </p:txBody>
      </p:sp>
      <p:pic>
        <p:nvPicPr>
          <p:cNvPr id="5" name="Picture 4" descr="A picture containing text, screenshot, font, cartoon&#10;&#10;Description automatically generated">
            <a:extLst>
              <a:ext uri="{FF2B5EF4-FFF2-40B4-BE49-F238E27FC236}">
                <a16:creationId xmlns:a16="http://schemas.microsoft.com/office/drawing/2014/main" id="{9EE3224B-4DA4-ED7D-D68D-10DB37ABA1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3362" y="624041"/>
            <a:ext cx="1953702" cy="5609918"/>
          </a:xfrm>
          <a:prstGeom prst="rect">
            <a:avLst/>
          </a:prstGeom>
        </p:spPr>
      </p:pic>
      <p:sp>
        <p:nvSpPr>
          <p:cNvPr id="6" name="TextBox 5">
            <a:extLst>
              <a:ext uri="{FF2B5EF4-FFF2-40B4-BE49-F238E27FC236}">
                <a16:creationId xmlns:a16="http://schemas.microsoft.com/office/drawing/2014/main" id="{E66C4C53-9FDF-5EF7-6281-1FA28B9AEF58}"/>
              </a:ext>
            </a:extLst>
          </p:cNvPr>
          <p:cNvSpPr txBox="1"/>
          <p:nvPr/>
        </p:nvSpPr>
        <p:spPr>
          <a:xfrm>
            <a:off x="838200" y="6428501"/>
            <a:ext cx="1326004" cy="369332"/>
          </a:xfrm>
          <a:prstGeom prst="rect">
            <a:avLst/>
          </a:prstGeom>
          <a:noFill/>
        </p:spPr>
        <p:txBody>
          <a:bodyPr wrap="none" rtlCol="0">
            <a:spAutoFit/>
          </a:bodyPr>
          <a:lstStyle/>
          <a:p>
            <a:r>
              <a:rPr lang="en-US" dirty="0">
                <a:solidFill>
                  <a:schemeClr val="bg1">
                    <a:lumMod val="75000"/>
                  </a:schemeClr>
                </a:solidFill>
                <a:latin typeface="Bahnschrift" panose="020B0502040204020203" pitchFamily="34" charset="0"/>
              </a:rPr>
              <a:t>Keller 2018</a:t>
            </a:r>
          </a:p>
        </p:txBody>
      </p:sp>
    </p:spTree>
    <p:extLst>
      <p:ext uri="{BB962C8B-B14F-4D97-AF65-F5344CB8AC3E}">
        <p14:creationId xmlns:p14="http://schemas.microsoft.com/office/powerpoint/2010/main" val="3129864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Free Energy</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a:xfrm>
            <a:off x="838199" y="1825625"/>
            <a:ext cx="6727372" cy="4351338"/>
          </a:xfrm>
        </p:spPr>
        <p:txBody>
          <a:bodyPr/>
          <a:lstStyle/>
          <a:p>
            <a:r>
              <a:rPr lang="en-US" dirty="0">
                <a:solidFill>
                  <a:srgbClr val="7030A0"/>
                </a:solidFill>
                <a:latin typeface="Bahnschrift" panose="020B0502040204020203" pitchFamily="34" charset="0"/>
              </a:rPr>
              <a:t>Biological systems resist the natural tendency toward disorder.</a:t>
            </a:r>
          </a:p>
          <a:p>
            <a:r>
              <a:rPr lang="en-US" dirty="0">
                <a:solidFill>
                  <a:srgbClr val="7030A0"/>
                </a:solidFill>
                <a:latin typeface="Bahnschrift" panose="020B0502040204020203" pitchFamily="34" charset="0"/>
              </a:rPr>
              <a:t>By minimizing prediction error, brains minimize free energy.</a:t>
            </a:r>
          </a:p>
        </p:txBody>
      </p:sp>
      <p:pic>
        <p:nvPicPr>
          <p:cNvPr id="5" name="Picture 4" descr="A picture containing text, screenshot, font, cartoon&#10;&#10;Description automatically generated">
            <a:extLst>
              <a:ext uri="{FF2B5EF4-FFF2-40B4-BE49-F238E27FC236}">
                <a16:creationId xmlns:a16="http://schemas.microsoft.com/office/drawing/2014/main" id="{9EE3224B-4DA4-ED7D-D68D-10DB37ABA1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3362" y="624041"/>
            <a:ext cx="1953702" cy="5609918"/>
          </a:xfrm>
          <a:prstGeom prst="rect">
            <a:avLst/>
          </a:prstGeom>
        </p:spPr>
      </p:pic>
      <p:sp>
        <p:nvSpPr>
          <p:cNvPr id="6" name="TextBox 5">
            <a:extLst>
              <a:ext uri="{FF2B5EF4-FFF2-40B4-BE49-F238E27FC236}">
                <a16:creationId xmlns:a16="http://schemas.microsoft.com/office/drawing/2014/main" id="{E66C4C53-9FDF-5EF7-6281-1FA28B9AEF58}"/>
              </a:ext>
            </a:extLst>
          </p:cNvPr>
          <p:cNvSpPr txBox="1"/>
          <p:nvPr/>
        </p:nvSpPr>
        <p:spPr>
          <a:xfrm>
            <a:off x="838200" y="6428501"/>
            <a:ext cx="1425390" cy="369332"/>
          </a:xfrm>
          <a:prstGeom prst="rect">
            <a:avLst/>
          </a:prstGeom>
          <a:noFill/>
        </p:spPr>
        <p:txBody>
          <a:bodyPr wrap="none" rtlCol="0">
            <a:spAutoFit/>
          </a:bodyPr>
          <a:lstStyle/>
          <a:p>
            <a:r>
              <a:rPr lang="en-US" dirty="0">
                <a:solidFill>
                  <a:schemeClr val="bg1">
                    <a:lumMod val="75000"/>
                  </a:schemeClr>
                </a:solidFill>
                <a:latin typeface="Bahnschrift" panose="020B0502040204020203" pitchFamily="34" charset="0"/>
              </a:rPr>
              <a:t>Friston 2013</a:t>
            </a:r>
          </a:p>
        </p:txBody>
      </p:sp>
    </p:spTree>
    <p:extLst>
      <p:ext uri="{BB962C8B-B14F-4D97-AF65-F5344CB8AC3E}">
        <p14:creationId xmlns:p14="http://schemas.microsoft.com/office/powerpoint/2010/main" val="3073315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C6B85-367B-B3B9-5330-B38A3AC6B189}"/>
              </a:ext>
            </a:extLst>
          </p:cNvPr>
          <p:cNvSpPr>
            <a:spLocks noGrp="1"/>
          </p:cNvSpPr>
          <p:nvPr>
            <p:ph type="title"/>
          </p:nvPr>
        </p:nvSpPr>
        <p:spPr/>
        <p:txBody>
          <a:bodyPr/>
          <a:lstStyle/>
          <a:p>
            <a:r>
              <a:rPr lang="en-US" dirty="0">
                <a:solidFill>
                  <a:srgbClr val="C10AFA"/>
                </a:solidFill>
                <a:latin typeface="Bahnschrift" panose="020B0502040204020203" pitchFamily="34" charset="0"/>
              </a:rPr>
              <a:t>Free Energy</a:t>
            </a:r>
          </a:p>
        </p:txBody>
      </p:sp>
      <p:sp>
        <p:nvSpPr>
          <p:cNvPr id="3" name="Content Placeholder 2">
            <a:extLst>
              <a:ext uri="{FF2B5EF4-FFF2-40B4-BE49-F238E27FC236}">
                <a16:creationId xmlns:a16="http://schemas.microsoft.com/office/drawing/2014/main" id="{B462A922-3302-C766-2175-185E7339D44F}"/>
              </a:ext>
            </a:extLst>
          </p:cNvPr>
          <p:cNvSpPr>
            <a:spLocks noGrp="1"/>
          </p:cNvSpPr>
          <p:nvPr>
            <p:ph idx="1"/>
          </p:nvPr>
        </p:nvSpPr>
        <p:spPr>
          <a:xfrm>
            <a:off x="838199" y="1825625"/>
            <a:ext cx="6727372" cy="4351338"/>
          </a:xfrm>
        </p:spPr>
        <p:txBody>
          <a:bodyPr/>
          <a:lstStyle/>
          <a:p>
            <a:r>
              <a:rPr lang="en-US" dirty="0">
                <a:solidFill>
                  <a:srgbClr val="7030A0"/>
                </a:solidFill>
                <a:latin typeface="Bahnschrift" panose="020B0502040204020203" pitchFamily="34" charset="0"/>
              </a:rPr>
              <a:t>Psychopathologies can arise from cognitive and behavioral strategies for minimizing uncertainty.</a:t>
            </a:r>
          </a:p>
          <a:p>
            <a:r>
              <a:rPr lang="en-US" dirty="0">
                <a:solidFill>
                  <a:srgbClr val="7030A0"/>
                </a:solidFill>
                <a:latin typeface="Bahnschrift" panose="020B0502040204020203" pitchFamily="34" charset="0"/>
              </a:rPr>
              <a:t>Psychedelics amplify prediction error.</a:t>
            </a:r>
          </a:p>
        </p:txBody>
      </p:sp>
      <p:pic>
        <p:nvPicPr>
          <p:cNvPr id="5" name="Picture 4" descr="A picture containing text, screenshot, font, cartoon&#10;&#10;Description automatically generated">
            <a:extLst>
              <a:ext uri="{FF2B5EF4-FFF2-40B4-BE49-F238E27FC236}">
                <a16:creationId xmlns:a16="http://schemas.microsoft.com/office/drawing/2014/main" id="{9EE3224B-4DA4-ED7D-D68D-10DB37ABA1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43362" y="624041"/>
            <a:ext cx="1953702" cy="5609918"/>
          </a:xfrm>
          <a:prstGeom prst="rect">
            <a:avLst/>
          </a:prstGeom>
        </p:spPr>
      </p:pic>
      <p:sp>
        <p:nvSpPr>
          <p:cNvPr id="6" name="TextBox 5">
            <a:extLst>
              <a:ext uri="{FF2B5EF4-FFF2-40B4-BE49-F238E27FC236}">
                <a16:creationId xmlns:a16="http://schemas.microsoft.com/office/drawing/2014/main" id="{E66C4C53-9FDF-5EF7-6281-1FA28B9AEF58}"/>
              </a:ext>
            </a:extLst>
          </p:cNvPr>
          <p:cNvSpPr txBox="1"/>
          <p:nvPr/>
        </p:nvSpPr>
        <p:spPr>
          <a:xfrm>
            <a:off x="838200" y="6428501"/>
            <a:ext cx="1425390" cy="369332"/>
          </a:xfrm>
          <a:prstGeom prst="rect">
            <a:avLst/>
          </a:prstGeom>
          <a:noFill/>
        </p:spPr>
        <p:txBody>
          <a:bodyPr wrap="none" rtlCol="0">
            <a:spAutoFit/>
          </a:bodyPr>
          <a:lstStyle/>
          <a:p>
            <a:r>
              <a:rPr lang="en-US" dirty="0">
                <a:solidFill>
                  <a:schemeClr val="bg1">
                    <a:lumMod val="75000"/>
                  </a:schemeClr>
                </a:solidFill>
                <a:latin typeface="Bahnschrift" panose="020B0502040204020203" pitchFamily="34" charset="0"/>
              </a:rPr>
              <a:t>Friston 2013</a:t>
            </a:r>
          </a:p>
        </p:txBody>
      </p:sp>
    </p:spTree>
    <p:extLst>
      <p:ext uri="{BB962C8B-B14F-4D97-AF65-F5344CB8AC3E}">
        <p14:creationId xmlns:p14="http://schemas.microsoft.com/office/powerpoint/2010/main" val="20590376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2682</TotalTime>
  <Words>2241</Words>
  <Application>Microsoft Office PowerPoint</Application>
  <PresentationFormat>Widescreen</PresentationFormat>
  <Paragraphs>159</Paragraphs>
  <Slides>22</Slides>
  <Notes>20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22</vt:i4>
      </vt:variant>
    </vt:vector>
  </HeadingPairs>
  <TitlesOfParts>
    <vt:vector size="32" baseType="lpstr">
      <vt:lpstr>Arial</vt:lpstr>
      <vt:lpstr>Bahnschrift</vt:lpstr>
      <vt:lpstr>Calibri</vt:lpstr>
      <vt:lpstr>Calibri Light</vt:lpstr>
      <vt:lpstr>Charis SIL</vt:lpstr>
      <vt:lpstr>CMMI10</vt:lpstr>
      <vt:lpstr>NimbusSanL-Regu</vt:lpstr>
      <vt:lpstr>Söhne</vt:lpstr>
      <vt:lpstr>STIX</vt:lpstr>
      <vt:lpstr>Office Theme</vt:lpstr>
      <vt:lpstr>Deep CANALs: A Deep Learning Approach to Refining the Canalization Theory of Psychopathology</vt:lpstr>
      <vt:lpstr>Psychedelics</vt:lpstr>
      <vt:lpstr>Beliefs</vt:lpstr>
      <vt:lpstr>CANAL Model of Psychopathology</vt:lpstr>
      <vt:lpstr>CANAL Model of Psychopathology</vt:lpstr>
      <vt:lpstr>HPP</vt:lpstr>
      <vt:lpstr>HPP + Psychedelics</vt:lpstr>
      <vt:lpstr>Free Energy</vt:lpstr>
      <vt:lpstr>Free Energy</vt:lpstr>
      <vt:lpstr>Neuroanatomy</vt:lpstr>
      <vt:lpstr>Thalamic Gating Hypothesis</vt:lpstr>
      <vt:lpstr>Claustrum</vt:lpstr>
      <vt:lpstr>REBUS Model</vt:lpstr>
      <vt:lpstr>Artificial Neural Networks</vt:lpstr>
      <vt:lpstr>PowerPoint Presentation</vt:lpstr>
      <vt:lpstr>PowerPoint Presentation</vt:lpstr>
      <vt:lpstr>Canalization is not necessarily bad</vt:lpstr>
      <vt:lpstr>Stability &amp; Plasticity</vt:lpstr>
      <vt:lpstr>PowerPoint Presentation</vt:lpstr>
      <vt:lpstr>The Betterment of Well People</vt:lpstr>
      <vt:lpstr>Questions</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CANALs: A Deep Learning Approach to Refining the Canalization Theory of Psychopathology</dc:title>
  <dc:creator>Nate Gonzales Hess</dc:creator>
  <cp:lastModifiedBy>Nate Gonzales Hess</cp:lastModifiedBy>
  <cp:revision>95</cp:revision>
  <dcterms:created xsi:type="dcterms:W3CDTF">2023-06-05T23:52:53Z</dcterms:created>
  <dcterms:modified xsi:type="dcterms:W3CDTF">2023-06-07T21:12:54Z</dcterms:modified>
</cp:coreProperties>
</file>

<file path=docProps/thumbnail.jpeg>
</file>